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Barlow" panose="00000500000000000000" pitchFamily="2" charset="0"/>
      <p:regular r:id="rId14"/>
      <p:bold r:id="rId15"/>
      <p:italic r:id="rId16"/>
      <p:boldItalic r:id="rId17"/>
    </p:embeddedFont>
    <p:embeddedFont>
      <p:font typeface="Barlow Bold" panose="00000800000000000000" charset="0"/>
      <p:regular r:id="rId18"/>
    </p:embeddedFont>
    <p:embeddedFont>
      <p:font typeface="Barlow Medium" panose="00000600000000000000" pitchFamily="2" charset="0"/>
      <p:regular r:id="rId19"/>
      <p:italic r:id="rId20"/>
    </p:embeddedFont>
    <p:embeddedFont>
      <p:font typeface="Barlow Ultra-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Polimadei" userId="350383c6-760a-44c6-a4b3-e81b26576e2f" providerId="ADAL" clId="{8BABD4CA-8BF0-4D9B-BB27-5F4837AC96DD}"/>
    <pc:docChg chg="undo custSel modSld">
      <pc:chgData name="Laura Polimadei" userId="350383c6-760a-44c6-a4b3-e81b26576e2f" providerId="ADAL" clId="{8BABD4CA-8BF0-4D9B-BB27-5F4837AC96DD}" dt="2024-08-21T10:36:46.167" v="103" actId="1076"/>
      <pc:docMkLst>
        <pc:docMk/>
      </pc:docMkLst>
      <pc:sldChg chg="modSp mod">
        <pc:chgData name="Laura Polimadei" userId="350383c6-760a-44c6-a4b3-e81b26576e2f" providerId="ADAL" clId="{8BABD4CA-8BF0-4D9B-BB27-5F4837AC96DD}" dt="2024-08-21T10:32:16.625" v="34" actId="20577"/>
        <pc:sldMkLst>
          <pc:docMk/>
          <pc:sldMk cId="0" sldId="261"/>
        </pc:sldMkLst>
      </pc:sldChg>
      <pc:sldChg chg="modSp mod">
        <pc:chgData name="Laura Polimadei" userId="350383c6-760a-44c6-a4b3-e81b26576e2f" providerId="ADAL" clId="{8BABD4CA-8BF0-4D9B-BB27-5F4837AC96DD}" dt="2024-08-21T10:36:46.167" v="103" actId="1076"/>
        <pc:sldMkLst>
          <pc:docMk/>
          <pc:sldMk cId="0" sldId="264"/>
        </pc:sldMkLst>
      </pc:sldChg>
    </pc:docChg>
  </pc:docChgLst>
  <pc:docChgLst>
    <pc:chgData name="Laura Polimadei" userId="350383c6-760a-44c6-a4b3-e81b26576e2f" providerId="ADAL" clId="{0DA1A5A3-91DA-4C5E-A8A0-17C7D4106113}"/>
    <pc:docChg chg="undo custSel modSld">
      <pc:chgData name="Laura Polimadei" userId="350383c6-760a-44c6-a4b3-e81b26576e2f" providerId="ADAL" clId="{0DA1A5A3-91DA-4C5E-A8A0-17C7D4106113}" dt="2025-01-22T13:54:20.105" v="47" actId="20577"/>
      <pc:docMkLst>
        <pc:docMk/>
      </pc:docMkLst>
      <pc:sldChg chg="delSp modSp mod">
        <pc:chgData name="Laura Polimadei" userId="350383c6-760a-44c6-a4b3-e81b26576e2f" providerId="ADAL" clId="{0DA1A5A3-91DA-4C5E-A8A0-17C7D4106113}" dt="2025-01-22T13:54:20.105" v="47" actId="20577"/>
        <pc:sldMkLst>
          <pc:docMk/>
          <pc:sldMk cId="0" sldId="266"/>
        </pc:sldMkLst>
      </pc:sldChg>
    </pc:docChg>
  </pc:docChgLst>
  <pc:docChgLst>
    <pc:chgData name="Laura Polimadei" userId="350383c6-760a-44c6-a4b3-e81b26576e2f" providerId="ADAL" clId="{B51E1D93-5EE3-40BF-8C43-1B18B1C1914C}"/>
    <pc:docChg chg="modSld">
      <pc:chgData name="Laura Polimadei" userId="350383c6-760a-44c6-a4b3-e81b26576e2f" providerId="ADAL" clId="{B51E1D93-5EE3-40BF-8C43-1B18B1C1914C}" dt="2025-10-14T13:44:45.734" v="35" actId="20577"/>
      <pc:docMkLst>
        <pc:docMk/>
      </pc:docMkLst>
      <pc:sldChg chg="modSp mod">
        <pc:chgData name="Laura Polimadei" userId="350383c6-760a-44c6-a4b3-e81b26576e2f" providerId="ADAL" clId="{B51E1D93-5EE3-40BF-8C43-1B18B1C1914C}" dt="2025-10-14T13:44:33.062" v="27" actId="20577"/>
        <pc:sldMkLst>
          <pc:docMk/>
          <pc:sldMk cId="0" sldId="261"/>
        </pc:sldMkLst>
        <pc:spChg chg="mod">
          <ac:chgData name="Laura Polimadei" userId="350383c6-760a-44c6-a4b3-e81b26576e2f" providerId="ADAL" clId="{B51E1D93-5EE3-40BF-8C43-1B18B1C1914C}" dt="2025-10-14T13:44:24.497" v="8" actId="20577"/>
          <ac:spMkLst>
            <pc:docMk/>
            <pc:sldMk cId="0" sldId="261"/>
            <ac:spMk id="9" creationId="{00000000-0000-0000-0000-000000000000}"/>
          </ac:spMkLst>
        </pc:spChg>
        <pc:spChg chg="mod">
          <ac:chgData name="Laura Polimadei" userId="350383c6-760a-44c6-a4b3-e81b26576e2f" providerId="ADAL" clId="{B51E1D93-5EE3-40BF-8C43-1B18B1C1914C}" dt="2025-10-14T13:44:33.062" v="27" actId="20577"/>
          <ac:spMkLst>
            <pc:docMk/>
            <pc:sldMk cId="0" sldId="261"/>
            <ac:spMk id="11" creationId="{00000000-0000-0000-0000-000000000000}"/>
          </ac:spMkLst>
        </pc:spChg>
      </pc:sldChg>
      <pc:sldChg chg="modSp mod">
        <pc:chgData name="Laura Polimadei" userId="350383c6-760a-44c6-a4b3-e81b26576e2f" providerId="ADAL" clId="{B51E1D93-5EE3-40BF-8C43-1B18B1C1914C}" dt="2025-10-14T13:44:45.734" v="35" actId="20577"/>
        <pc:sldMkLst>
          <pc:docMk/>
          <pc:sldMk cId="0" sldId="264"/>
        </pc:sldMkLst>
        <pc:spChg chg="mod">
          <ac:chgData name="Laura Polimadei" userId="350383c6-760a-44c6-a4b3-e81b26576e2f" providerId="ADAL" clId="{B51E1D93-5EE3-40BF-8C43-1B18B1C1914C}" dt="2025-10-14T13:44:45.734" v="35" actId="20577"/>
          <ac:spMkLst>
            <pc:docMk/>
            <pc:sldMk cId="0" sldId="264"/>
            <ac:spMk id="21" creationId="{00000000-0000-0000-0000-000000000000}"/>
          </ac:spMkLst>
        </pc:spChg>
      </pc:sldChg>
    </pc:docChg>
  </pc:docChgLst>
  <pc:docChgLst>
    <pc:chgData name="Giulia Landolina" userId="19e8a9bf-08c1-4027-8d80-6cef0007f78e" providerId="ADAL" clId="{69BBEFEF-1FCB-45AA-9D34-8D84966F8C14}"/>
    <pc:docChg chg="modSld">
      <pc:chgData name="Giulia Landolina" userId="19e8a9bf-08c1-4027-8d80-6cef0007f78e" providerId="ADAL" clId="{69BBEFEF-1FCB-45AA-9D34-8D84966F8C14}" dt="2025-04-08T08:02:27.128" v="2" actId="13926"/>
      <pc:docMkLst>
        <pc:docMk/>
      </pc:docMkLst>
      <pc:sldChg chg="modSp mod">
        <pc:chgData name="Giulia Landolina" userId="19e8a9bf-08c1-4027-8d80-6cef0007f78e" providerId="ADAL" clId="{69BBEFEF-1FCB-45AA-9D34-8D84966F8C14}" dt="2025-04-08T08:02:27.128" v="2" actId="13926"/>
        <pc:sldMkLst>
          <pc:docMk/>
          <pc:sldMk cId="0" sldId="261"/>
        </pc:sldMkLst>
      </pc:sldChg>
      <pc:sldChg chg="modSp mod">
        <pc:chgData name="Giulia Landolina" userId="19e8a9bf-08c1-4027-8d80-6cef0007f78e" providerId="ADAL" clId="{69BBEFEF-1FCB-45AA-9D34-8D84966F8C14}" dt="2025-04-08T08:02:13.969" v="0" actId="13926"/>
        <pc:sldMkLst>
          <pc:docMk/>
          <pc:sldMk cId="0" sldId="264"/>
        </pc:sldMkLst>
      </pc:sldChg>
    </pc:docChg>
  </pc:docChgLst>
  <pc:docChgLst>
    <pc:chgData name="Laura Polimadei" userId="350383c6-760a-44c6-a4b3-e81b26576e2f" providerId="ADAL" clId="{A9126A92-483F-4706-A6B6-84861F626EEC}"/>
    <pc:docChg chg="undo custSel modSld">
      <pc:chgData name="Laura Polimadei" userId="350383c6-760a-44c6-a4b3-e81b26576e2f" providerId="ADAL" clId="{A9126A92-483F-4706-A6B6-84861F626EEC}" dt="2025-05-05T08:03:29.094" v="142" actId="20577"/>
      <pc:docMkLst>
        <pc:docMk/>
      </pc:docMkLst>
      <pc:sldChg chg="modSp mod">
        <pc:chgData name="Laura Polimadei" userId="350383c6-760a-44c6-a4b3-e81b26576e2f" providerId="ADAL" clId="{A9126A92-483F-4706-A6B6-84861F626EEC}" dt="2025-05-05T07:59:39.706" v="31" actId="13926"/>
        <pc:sldMkLst>
          <pc:docMk/>
          <pc:sldMk cId="0" sldId="261"/>
        </pc:sldMkLst>
      </pc:sldChg>
      <pc:sldChg chg="modSp mod">
        <pc:chgData name="Laura Polimadei" userId="350383c6-760a-44c6-a4b3-e81b26576e2f" providerId="ADAL" clId="{A9126A92-483F-4706-A6B6-84861F626EEC}" dt="2025-05-05T08:00:13.052" v="60" actId="5793"/>
        <pc:sldMkLst>
          <pc:docMk/>
          <pc:sldMk cId="0" sldId="264"/>
        </pc:sldMkLst>
      </pc:sldChg>
      <pc:sldChg chg="addSp modSp mod">
        <pc:chgData name="Laura Polimadei" userId="350383c6-760a-44c6-a4b3-e81b26576e2f" providerId="ADAL" clId="{A9126A92-483F-4706-A6B6-84861F626EEC}" dt="2025-05-05T08:03:29.094" v="142" actId="20577"/>
        <pc:sldMkLst>
          <pc:docMk/>
          <pc:sldMk cId="0" sldId="266"/>
        </pc:sldMkLst>
      </pc:sldChg>
    </pc:docChg>
  </pc:docChgLst>
  <pc:docChgLst>
    <pc:chgData name="Laura Polimadei" userId="350383c6-760a-44c6-a4b3-e81b26576e2f" providerId="ADAL" clId="{C65B9B79-0703-49E0-95F4-FD9F92E4CFDF}"/>
    <pc:docChg chg="modSld">
      <pc:chgData name="Laura Polimadei" userId="350383c6-760a-44c6-a4b3-e81b26576e2f" providerId="ADAL" clId="{C65B9B79-0703-49E0-95F4-FD9F92E4CFDF}" dt="2024-11-13T15:45:03.205" v="37" actId="5793"/>
      <pc:docMkLst>
        <pc:docMk/>
      </pc:docMkLst>
      <pc:sldChg chg="modSp mod">
        <pc:chgData name="Laura Polimadei" userId="350383c6-760a-44c6-a4b3-e81b26576e2f" providerId="ADAL" clId="{C65B9B79-0703-49E0-95F4-FD9F92E4CFDF}" dt="2024-11-13T15:44:51.766" v="23" actId="20577"/>
        <pc:sldMkLst>
          <pc:docMk/>
          <pc:sldMk cId="0" sldId="261"/>
        </pc:sldMkLst>
      </pc:sldChg>
      <pc:sldChg chg="modSp mod">
        <pc:chgData name="Laura Polimadei" userId="350383c6-760a-44c6-a4b3-e81b26576e2f" providerId="ADAL" clId="{C65B9B79-0703-49E0-95F4-FD9F92E4CFDF}" dt="2024-11-13T15:45:03.205" v="37" actId="5793"/>
        <pc:sldMkLst>
          <pc:docMk/>
          <pc:sldMk cId="0" sldId="26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learning-agreement.eu"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universitaeuropeadiroma.it/en/international-exchange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universitaeuropeadiroma.it/wp-content/uploads/2022/03/InternationalExchangeApplicationForm-1.doc"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5000"/>
            </a:blip>
            <a:stretch>
              <a:fillRect t="-18518"/>
            </a:stretch>
          </a:blipFill>
        </p:spPr>
        <p:txBody>
          <a:bodyPr/>
          <a:lstStyle/>
          <a:p>
            <a:endParaRPr lang="it-IT"/>
          </a:p>
        </p:txBody>
      </p:sp>
      <p:sp>
        <p:nvSpPr>
          <p:cNvPr id="3" name="AutoShape 3"/>
          <p:cNvSpPr/>
          <p:nvPr/>
        </p:nvSpPr>
        <p:spPr>
          <a:xfrm>
            <a:off x="10012103" y="6095616"/>
            <a:ext cx="6329360" cy="0"/>
          </a:xfrm>
          <a:prstGeom prst="line">
            <a:avLst/>
          </a:prstGeom>
          <a:ln w="9525" cap="flat">
            <a:solidFill>
              <a:srgbClr val="000000"/>
            </a:solidFill>
            <a:prstDash val="solid"/>
            <a:headEnd type="none" w="sm" len="sm"/>
            <a:tailEnd type="none" w="sm" len="sm"/>
          </a:ln>
        </p:spPr>
        <p:txBody>
          <a:bodyPr/>
          <a:lstStyle/>
          <a:p>
            <a:endParaRPr lang="it-IT"/>
          </a:p>
        </p:txBody>
      </p:sp>
      <p:grpSp>
        <p:nvGrpSpPr>
          <p:cNvPr id="4" name="Group 4"/>
          <p:cNvGrpSpPr/>
          <p:nvPr/>
        </p:nvGrpSpPr>
        <p:grpSpPr>
          <a:xfrm>
            <a:off x="0" y="0"/>
            <a:ext cx="977412" cy="977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6" name="TextBox 6"/>
          <p:cNvSpPr txBox="1"/>
          <p:nvPr/>
        </p:nvSpPr>
        <p:spPr>
          <a:xfrm>
            <a:off x="1852104" y="5783782"/>
            <a:ext cx="8159999" cy="547469"/>
          </a:xfrm>
          <a:prstGeom prst="rect">
            <a:avLst/>
          </a:prstGeom>
        </p:spPr>
        <p:txBody>
          <a:bodyPr lIns="0" tIns="0" rIns="0" bIns="0" rtlCol="0" anchor="t">
            <a:spAutoFit/>
          </a:bodyPr>
          <a:lstStyle/>
          <a:p>
            <a:pPr>
              <a:lnSpc>
                <a:spcPts val="4474"/>
              </a:lnSpc>
              <a:spcBef>
                <a:spcPct val="0"/>
              </a:spcBef>
            </a:pPr>
            <a:r>
              <a:rPr lang="en-US" sz="3196" spc="2556">
                <a:solidFill>
                  <a:srgbClr val="171616"/>
                </a:solidFill>
                <a:latin typeface="Barlow Medium"/>
              </a:rPr>
              <a:t>BEFORE MOBILITY</a:t>
            </a:r>
          </a:p>
        </p:txBody>
      </p:sp>
      <p:sp>
        <p:nvSpPr>
          <p:cNvPr id="7" name="TextBox 7"/>
          <p:cNvSpPr txBox="1"/>
          <p:nvPr/>
        </p:nvSpPr>
        <p:spPr>
          <a:xfrm>
            <a:off x="1757495" y="3853181"/>
            <a:ext cx="14923893" cy="1894178"/>
          </a:xfrm>
          <a:prstGeom prst="rect">
            <a:avLst/>
          </a:prstGeom>
        </p:spPr>
        <p:txBody>
          <a:bodyPr lIns="0" tIns="0" rIns="0" bIns="0" rtlCol="0" anchor="t">
            <a:spAutoFit/>
          </a:bodyPr>
          <a:lstStyle/>
          <a:p>
            <a:pPr>
              <a:lnSpc>
                <a:spcPts val="15487"/>
              </a:lnSpc>
              <a:spcBef>
                <a:spcPct val="0"/>
              </a:spcBef>
            </a:pPr>
            <a:r>
              <a:rPr lang="en-US" sz="11062">
                <a:solidFill>
                  <a:srgbClr val="171616"/>
                </a:solidFill>
                <a:latin typeface="Barlow Bold"/>
              </a:rPr>
              <a:t>LEARNING AGREEMENT</a:t>
            </a:r>
          </a:p>
        </p:txBody>
      </p:sp>
      <p:sp>
        <p:nvSpPr>
          <p:cNvPr id="8" name="Freeform 8"/>
          <p:cNvSpPr/>
          <p:nvPr/>
        </p:nvSpPr>
        <p:spPr>
          <a:xfrm>
            <a:off x="13898295" y="8508523"/>
            <a:ext cx="4095493" cy="1499554"/>
          </a:xfrm>
          <a:custGeom>
            <a:avLst/>
            <a:gdLst/>
            <a:ahLst/>
            <a:cxnLst/>
            <a:rect l="l" t="t" r="r" b="b"/>
            <a:pathLst>
              <a:path w="4095493" h="1499554">
                <a:moveTo>
                  <a:pt x="0" y="0"/>
                </a:moveTo>
                <a:lnTo>
                  <a:pt x="4095493" y="0"/>
                </a:lnTo>
                <a:lnTo>
                  <a:pt x="4095493" y="1499554"/>
                </a:lnTo>
                <a:lnTo>
                  <a:pt x="0" y="1499554"/>
                </a:lnTo>
                <a:lnTo>
                  <a:pt x="0" y="0"/>
                </a:lnTo>
                <a:close/>
              </a:path>
            </a:pathLst>
          </a:custGeom>
          <a:blipFill>
            <a:blip r:embed="rId3"/>
            <a:stretch>
              <a:fillRect l="-6201" t="-38038" r="-9113" b="-41345"/>
            </a:stretch>
          </a:blipFill>
        </p:spPr>
        <p:txBody>
          <a:bodyPr/>
          <a:lstStyle/>
          <a:p>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050" y="0"/>
            <a:ext cx="6127445" cy="10287000"/>
            <a:chOff x="0" y="0"/>
            <a:chExt cx="8169926" cy="13716000"/>
          </a:xfrm>
        </p:grpSpPr>
        <p:sp>
          <p:nvSpPr>
            <p:cNvPr id="3" name="AutoShape 3"/>
            <p:cNvSpPr/>
            <p:nvPr/>
          </p:nvSpPr>
          <p:spPr>
            <a:xfrm>
              <a:off x="0" y="0"/>
              <a:ext cx="8169926" cy="13716000"/>
            </a:xfrm>
            <a:prstGeom prst="rect">
              <a:avLst/>
            </a:prstGeom>
            <a:solidFill>
              <a:srgbClr val="0071B6"/>
            </a:solidFill>
          </p:spPr>
          <p:txBody>
            <a:bodyPr/>
            <a:lstStyle/>
            <a:p>
              <a:endParaRPr lang="it-IT"/>
            </a:p>
          </p:txBody>
        </p:sp>
      </p:grpSp>
      <p:grpSp>
        <p:nvGrpSpPr>
          <p:cNvPr id="4" name="Group 4"/>
          <p:cNvGrpSpPr/>
          <p:nvPr/>
        </p:nvGrpSpPr>
        <p:grpSpPr>
          <a:xfrm>
            <a:off x="0" y="0"/>
            <a:ext cx="977412" cy="977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6" name="Freeform 6"/>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sp>
        <p:nvSpPr>
          <p:cNvPr id="7" name="TextBox 7"/>
          <p:cNvSpPr txBox="1"/>
          <p:nvPr/>
        </p:nvSpPr>
        <p:spPr>
          <a:xfrm>
            <a:off x="1426986" y="1851617"/>
            <a:ext cx="4265207" cy="4303927"/>
          </a:xfrm>
          <a:prstGeom prst="rect">
            <a:avLst/>
          </a:prstGeom>
        </p:spPr>
        <p:txBody>
          <a:bodyPr lIns="0" tIns="0" rIns="0" bIns="0" rtlCol="0" anchor="t">
            <a:spAutoFit/>
          </a:bodyPr>
          <a:lstStyle/>
          <a:p>
            <a:pPr>
              <a:lnSpc>
                <a:spcPts val="5672"/>
              </a:lnSpc>
            </a:pPr>
            <a:r>
              <a:rPr lang="en-US" sz="4397">
                <a:solidFill>
                  <a:srgbClr val="FFFFFF"/>
                </a:solidFill>
                <a:latin typeface="Barlow Bold"/>
              </a:rPr>
              <a:t>NECESSARY INFORMATION TO FILL IN THE LA BEFORE MOBILITY/</a:t>
            </a:r>
          </a:p>
          <a:p>
            <a:pPr marL="0" lvl="0" indent="0" algn="l">
              <a:lnSpc>
                <a:spcPts val="5672"/>
              </a:lnSpc>
            </a:pPr>
            <a:r>
              <a:rPr lang="en-US" sz="4397">
                <a:solidFill>
                  <a:srgbClr val="FFFFFF"/>
                </a:solidFill>
                <a:latin typeface="Barlow Bold"/>
              </a:rPr>
              <a:t>PREDICTAMEN</a:t>
            </a:r>
          </a:p>
        </p:txBody>
      </p:sp>
      <p:grpSp>
        <p:nvGrpSpPr>
          <p:cNvPr id="8" name="Group 8"/>
          <p:cNvGrpSpPr/>
          <p:nvPr/>
        </p:nvGrpSpPr>
        <p:grpSpPr>
          <a:xfrm>
            <a:off x="7856543" y="2201561"/>
            <a:ext cx="251339" cy="251339"/>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0" name="TextBox 10"/>
          <p:cNvSpPr txBox="1"/>
          <p:nvPr/>
        </p:nvSpPr>
        <p:spPr>
          <a:xfrm>
            <a:off x="8490911" y="1989019"/>
            <a:ext cx="8209809" cy="1233849"/>
          </a:xfrm>
          <a:prstGeom prst="rect">
            <a:avLst/>
          </a:prstGeom>
        </p:spPr>
        <p:txBody>
          <a:bodyPr lIns="0" tIns="0" rIns="0" bIns="0" rtlCol="0" anchor="t">
            <a:spAutoFit/>
          </a:bodyPr>
          <a:lstStyle/>
          <a:p>
            <a:pPr marL="0" lvl="0" indent="0" algn="just">
              <a:lnSpc>
                <a:spcPts val="4967"/>
              </a:lnSpc>
              <a:spcBef>
                <a:spcPct val="0"/>
              </a:spcBef>
            </a:pPr>
            <a:r>
              <a:rPr lang="en-US" sz="3548">
                <a:solidFill>
                  <a:srgbClr val="000000"/>
                </a:solidFill>
                <a:latin typeface="Barlow"/>
              </a:rPr>
              <a:t>Università Europea di Roma - Erasmus code: </a:t>
            </a:r>
            <a:r>
              <a:rPr lang="en-US" sz="3548">
                <a:solidFill>
                  <a:srgbClr val="000000"/>
                </a:solidFill>
                <a:latin typeface="Barlow Bold"/>
              </a:rPr>
              <a:t>I ROMA23</a:t>
            </a:r>
            <a:r>
              <a:rPr lang="en-US" sz="3548">
                <a:solidFill>
                  <a:srgbClr val="000000"/>
                </a:solidFill>
                <a:latin typeface="Barlow"/>
              </a:rPr>
              <a:t> (for EU students only)</a:t>
            </a:r>
          </a:p>
        </p:txBody>
      </p:sp>
      <p:grpSp>
        <p:nvGrpSpPr>
          <p:cNvPr id="11" name="Group 11"/>
          <p:cNvGrpSpPr/>
          <p:nvPr/>
        </p:nvGrpSpPr>
        <p:grpSpPr>
          <a:xfrm>
            <a:off x="7856543" y="4393990"/>
            <a:ext cx="251339" cy="251339"/>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3" name="TextBox 13"/>
          <p:cNvSpPr txBox="1"/>
          <p:nvPr/>
        </p:nvSpPr>
        <p:spPr>
          <a:xfrm>
            <a:off x="8490911" y="4163736"/>
            <a:ext cx="8209809" cy="1862478"/>
          </a:xfrm>
          <a:prstGeom prst="rect">
            <a:avLst/>
          </a:prstGeom>
        </p:spPr>
        <p:txBody>
          <a:bodyPr lIns="0" tIns="0" rIns="0" bIns="0" rtlCol="0" anchor="t">
            <a:spAutoFit/>
          </a:bodyPr>
          <a:lstStyle/>
          <a:p>
            <a:pPr marL="0" lvl="0" indent="0" algn="just">
              <a:lnSpc>
                <a:spcPts val="4968"/>
              </a:lnSpc>
              <a:spcBef>
                <a:spcPct val="0"/>
              </a:spcBef>
            </a:pPr>
            <a:r>
              <a:rPr lang="en-US" sz="3549">
                <a:solidFill>
                  <a:srgbClr val="000000"/>
                </a:solidFill>
                <a:latin typeface="Barlow"/>
              </a:rPr>
              <a:t>Name of the university on the </a:t>
            </a:r>
            <a:r>
              <a:rPr lang="en-US" sz="3549" u="sng">
                <a:solidFill>
                  <a:srgbClr val="000000"/>
                </a:solidFill>
                <a:latin typeface="Barlow Bold"/>
                <a:hlinkClick r:id="rId3" tooltip="https://www.learning-agreement.eu"/>
              </a:rPr>
              <a:t>Online Learning Agreement platform</a:t>
            </a:r>
            <a:r>
              <a:rPr lang="en-US" sz="3549">
                <a:solidFill>
                  <a:srgbClr val="000000"/>
                </a:solidFill>
                <a:latin typeface="Barlow"/>
              </a:rPr>
              <a:t>: Università degli Studi Europea (for EU students only)</a:t>
            </a:r>
          </a:p>
        </p:txBody>
      </p:sp>
      <p:grpSp>
        <p:nvGrpSpPr>
          <p:cNvPr id="14" name="Group 14"/>
          <p:cNvGrpSpPr/>
          <p:nvPr/>
        </p:nvGrpSpPr>
        <p:grpSpPr>
          <a:xfrm>
            <a:off x="7856543" y="7181730"/>
            <a:ext cx="251339" cy="251339"/>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6" name="TextBox 16"/>
          <p:cNvSpPr txBox="1"/>
          <p:nvPr/>
        </p:nvSpPr>
        <p:spPr>
          <a:xfrm>
            <a:off x="8490911" y="6969188"/>
            <a:ext cx="8209809" cy="605199"/>
          </a:xfrm>
          <a:prstGeom prst="rect">
            <a:avLst/>
          </a:prstGeom>
        </p:spPr>
        <p:txBody>
          <a:bodyPr lIns="0" tIns="0" rIns="0" bIns="0" rtlCol="0" anchor="t">
            <a:spAutoFit/>
          </a:bodyPr>
          <a:lstStyle/>
          <a:p>
            <a:pPr marL="0" lvl="0" indent="0" algn="just">
              <a:lnSpc>
                <a:spcPts val="4967"/>
              </a:lnSpc>
              <a:spcBef>
                <a:spcPct val="0"/>
              </a:spcBef>
            </a:pPr>
            <a:r>
              <a:rPr lang="en-US" sz="3548" u="sng">
                <a:solidFill>
                  <a:srgbClr val="000000"/>
                </a:solidFill>
                <a:latin typeface="Barlow Bold"/>
                <a:hlinkClick r:id="rId4" tooltip="https://www.universitaeuropeadiroma.it/en/international-exchanges/"/>
              </a:rPr>
              <a:t>Course Catalogue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11438436" y="0"/>
            <a:ext cx="4124649" cy="3653854"/>
            <a:chOff x="0" y="0"/>
            <a:chExt cx="5499532" cy="4871806"/>
          </a:xfrm>
        </p:grpSpPr>
        <p:pic>
          <p:nvPicPr>
            <p:cNvPr id="5" name="Picture 5"/>
            <p:cNvPicPr>
              <a:picLocks noChangeAspect="1"/>
            </p:cNvPicPr>
            <p:nvPr/>
          </p:nvPicPr>
          <p:blipFill>
            <a:blip r:embed="rId2"/>
            <a:srcRect l="12371" r="12371"/>
            <a:stretch>
              <a:fillRect/>
            </a:stretch>
          </p:blipFill>
          <p:spPr>
            <a:xfrm>
              <a:off x="0" y="0"/>
              <a:ext cx="5499532" cy="4871806"/>
            </a:xfrm>
            <a:prstGeom prst="rect">
              <a:avLst/>
            </a:prstGeom>
          </p:spPr>
        </p:pic>
      </p:grpSp>
      <p:grpSp>
        <p:nvGrpSpPr>
          <p:cNvPr id="6" name="Group 6"/>
          <p:cNvGrpSpPr/>
          <p:nvPr/>
        </p:nvGrpSpPr>
        <p:grpSpPr>
          <a:xfrm>
            <a:off x="11438436" y="4074924"/>
            <a:ext cx="4124649" cy="3653854"/>
            <a:chOff x="0" y="0"/>
            <a:chExt cx="5499532" cy="4871806"/>
          </a:xfrm>
        </p:grpSpPr>
        <p:pic>
          <p:nvPicPr>
            <p:cNvPr id="7" name="Picture 7"/>
            <p:cNvPicPr>
              <a:picLocks noChangeAspect="1"/>
            </p:cNvPicPr>
            <p:nvPr/>
          </p:nvPicPr>
          <p:blipFill>
            <a:blip r:embed="rId3"/>
            <a:srcRect l="12371" r="12371"/>
            <a:stretch>
              <a:fillRect/>
            </a:stretch>
          </p:blipFill>
          <p:spPr>
            <a:xfrm>
              <a:off x="0" y="0"/>
              <a:ext cx="5499532" cy="4871806"/>
            </a:xfrm>
            <a:prstGeom prst="rect">
              <a:avLst/>
            </a:prstGeom>
          </p:spPr>
        </p:pic>
      </p:grpSp>
      <p:grpSp>
        <p:nvGrpSpPr>
          <p:cNvPr id="8" name="Group 8"/>
          <p:cNvGrpSpPr/>
          <p:nvPr/>
        </p:nvGrpSpPr>
        <p:grpSpPr>
          <a:xfrm>
            <a:off x="11438436" y="8149847"/>
            <a:ext cx="4124649" cy="2137153"/>
            <a:chOff x="0" y="0"/>
            <a:chExt cx="5499532" cy="2849537"/>
          </a:xfrm>
        </p:grpSpPr>
        <p:pic>
          <p:nvPicPr>
            <p:cNvPr id="9" name="Picture 9"/>
            <p:cNvPicPr>
              <a:picLocks noChangeAspect="1"/>
            </p:cNvPicPr>
            <p:nvPr/>
          </p:nvPicPr>
          <p:blipFill>
            <a:blip r:embed="rId4"/>
            <a:srcRect t="11139" b="11139"/>
            <a:stretch>
              <a:fillRect/>
            </a:stretch>
          </p:blipFill>
          <p:spPr>
            <a:xfrm>
              <a:off x="0" y="0"/>
              <a:ext cx="5499532" cy="2849537"/>
            </a:xfrm>
            <a:prstGeom prst="rect">
              <a:avLst/>
            </a:prstGeom>
          </p:spPr>
        </p:pic>
      </p:grpSp>
      <p:sp>
        <p:nvSpPr>
          <p:cNvPr id="12" name="Freeform 12"/>
          <p:cNvSpPr/>
          <p:nvPr/>
        </p:nvSpPr>
        <p:spPr>
          <a:xfrm>
            <a:off x="2507266" y="3649458"/>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14" name="TextBox 14"/>
          <p:cNvSpPr txBox="1"/>
          <p:nvPr/>
        </p:nvSpPr>
        <p:spPr>
          <a:xfrm>
            <a:off x="3339234" y="3563733"/>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dirty="0" err="1">
                <a:solidFill>
                  <a:srgbClr val="FFFFFF"/>
                </a:solidFill>
                <a:latin typeface="Barlow"/>
              </a:rPr>
              <a:t>Dott.ssa</a:t>
            </a:r>
            <a:r>
              <a:rPr lang="en-US" sz="2722" dirty="0">
                <a:solidFill>
                  <a:srgbClr val="FFFFFF"/>
                </a:solidFill>
                <a:latin typeface="Barlow"/>
              </a:rPr>
              <a:t> Francesca Chiriani </a:t>
            </a:r>
          </a:p>
        </p:txBody>
      </p:sp>
      <p:sp>
        <p:nvSpPr>
          <p:cNvPr id="15" name="TextBox 15"/>
          <p:cNvSpPr txBox="1"/>
          <p:nvPr/>
        </p:nvSpPr>
        <p:spPr>
          <a:xfrm>
            <a:off x="2201778" y="2656731"/>
            <a:ext cx="6942222" cy="440249"/>
          </a:xfrm>
          <a:prstGeom prst="rect">
            <a:avLst/>
          </a:prstGeom>
        </p:spPr>
        <p:txBody>
          <a:bodyPr lIns="0" tIns="0" rIns="0" bIns="0" rtlCol="0" anchor="t">
            <a:spAutoFit/>
          </a:bodyPr>
          <a:lstStyle/>
          <a:p>
            <a:pPr algn="just">
              <a:lnSpc>
                <a:spcPts val="3911"/>
              </a:lnSpc>
            </a:pPr>
            <a:r>
              <a:rPr lang="en-US" sz="2540">
                <a:solidFill>
                  <a:srgbClr val="171616"/>
                </a:solidFill>
                <a:latin typeface="Barlow"/>
              </a:rPr>
              <a:t>Contact person at the receiving institution:</a:t>
            </a:r>
          </a:p>
        </p:txBody>
      </p:sp>
      <p:grpSp>
        <p:nvGrpSpPr>
          <p:cNvPr id="17" name="Group 17"/>
          <p:cNvGrpSpPr/>
          <p:nvPr/>
        </p:nvGrpSpPr>
        <p:grpSpPr>
          <a:xfrm>
            <a:off x="2201777" y="3279760"/>
            <a:ext cx="6541899" cy="1651835"/>
            <a:chOff x="0" y="-857565"/>
            <a:chExt cx="3419087" cy="863322"/>
          </a:xfrm>
        </p:grpSpPr>
        <p:sp>
          <p:nvSpPr>
            <p:cNvPr id="18" name="Freeform 18"/>
            <p:cNvSpPr/>
            <p:nvPr/>
          </p:nvSpPr>
          <p:spPr>
            <a:xfrm>
              <a:off x="0" y="-857565"/>
              <a:ext cx="3419087" cy="863322"/>
            </a:xfrm>
            <a:custGeom>
              <a:avLst/>
              <a:gdLst/>
              <a:ahLst/>
              <a:cxnLst/>
              <a:rect l="l" t="t" r="r" b="b"/>
              <a:pathLst>
                <a:path w="3419087" h="863322">
                  <a:moveTo>
                    <a:pt x="0" y="0"/>
                  </a:moveTo>
                  <a:lnTo>
                    <a:pt x="3419087" y="0"/>
                  </a:lnTo>
                  <a:lnTo>
                    <a:pt x="3419087" y="863322"/>
                  </a:lnTo>
                  <a:lnTo>
                    <a:pt x="0" y="863322"/>
                  </a:lnTo>
                  <a:close/>
                </a:path>
              </a:pathLst>
            </a:custGeom>
            <a:solidFill>
              <a:srgbClr val="0071B6"/>
            </a:solidFill>
          </p:spPr>
          <p:txBody>
            <a:bodyPr/>
            <a:lstStyle/>
            <a:p>
              <a:endParaRPr lang="it-IT" dirty="0"/>
            </a:p>
          </p:txBody>
        </p:sp>
      </p:grpSp>
      <p:sp>
        <p:nvSpPr>
          <p:cNvPr id="19" name="Freeform 19"/>
          <p:cNvSpPr/>
          <p:nvPr/>
        </p:nvSpPr>
        <p:spPr>
          <a:xfrm>
            <a:off x="2504973" y="3605226"/>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20" name="Freeform 20"/>
          <p:cNvSpPr/>
          <p:nvPr/>
        </p:nvSpPr>
        <p:spPr>
          <a:xfrm>
            <a:off x="2504973" y="4255185"/>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21" name="TextBox 21"/>
          <p:cNvSpPr txBox="1"/>
          <p:nvPr/>
        </p:nvSpPr>
        <p:spPr>
          <a:xfrm>
            <a:off x="3252638" y="3540719"/>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dirty="0" err="1">
                <a:solidFill>
                  <a:srgbClr val="FFFFFF"/>
                </a:solidFill>
                <a:latin typeface="Barlow"/>
              </a:rPr>
              <a:t>Dott.ssa</a:t>
            </a:r>
            <a:r>
              <a:rPr lang="en-US" sz="2722" dirty="0">
                <a:solidFill>
                  <a:srgbClr val="FFFFFF"/>
                </a:solidFill>
                <a:latin typeface="Barlow"/>
              </a:rPr>
              <a:t> Laura Polimadei</a:t>
            </a:r>
          </a:p>
        </p:txBody>
      </p:sp>
      <p:sp>
        <p:nvSpPr>
          <p:cNvPr id="22" name="TextBox 22"/>
          <p:cNvSpPr txBox="1"/>
          <p:nvPr/>
        </p:nvSpPr>
        <p:spPr>
          <a:xfrm>
            <a:off x="3248053" y="4201258"/>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dirty="0">
                <a:solidFill>
                  <a:srgbClr val="FFFFFF"/>
                </a:solidFill>
                <a:latin typeface="Barlow"/>
              </a:rPr>
              <a:t>laura.polimadei@unier.it</a:t>
            </a:r>
          </a:p>
        </p:txBody>
      </p:sp>
      <p:sp>
        <p:nvSpPr>
          <p:cNvPr id="23" name="TextBox 23"/>
          <p:cNvSpPr txBox="1"/>
          <p:nvPr/>
        </p:nvSpPr>
        <p:spPr>
          <a:xfrm>
            <a:off x="2201778" y="1597286"/>
            <a:ext cx="8927448" cy="773695"/>
          </a:xfrm>
          <a:prstGeom prst="rect">
            <a:avLst/>
          </a:prstGeom>
        </p:spPr>
        <p:txBody>
          <a:bodyPr lIns="0" tIns="0" rIns="0" bIns="0" rtlCol="0" anchor="t">
            <a:spAutoFit/>
          </a:bodyPr>
          <a:lstStyle/>
          <a:p>
            <a:pPr marL="0" lvl="0" indent="0" algn="l">
              <a:lnSpc>
                <a:spcPts val="6205"/>
              </a:lnSpc>
              <a:spcBef>
                <a:spcPct val="0"/>
              </a:spcBef>
            </a:pPr>
            <a:r>
              <a:rPr lang="en-US" sz="4810">
                <a:solidFill>
                  <a:srgbClr val="171616"/>
                </a:solidFill>
                <a:latin typeface="Barlow Bold"/>
              </a:rPr>
              <a:t> CONTACTS</a:t>
            </a:r>
          </a:p>
        </p:txBody>
      </p:sp>
      <p:grpSp>
        <p:nvGrpSpPr>
          <p:cNvPr id="24" name="Group 24"/>
          <p:cNvGrpSpPr/>
          <p:nvPr/>
        </p:nvGrpSpPr>
        <p:grpSpPr>
          <a:xfrm>
            <a:off x="2201777" y="7871064"/>
            <a:ext cx="6541899" cy="1651835"/>
            <a:chOff x="1" y="-37062"/>
            <a:chExt cx="3419087" cy="863322"/>
          </a:xfrm>
        </p:grpSpPr>
        <p:sp>
          <p:nvSpPr>
            <p:cNvPr id="25" name="Freeform 25"/>
            <p:cNvSpPr/>
            <p:nvPr/>
          </p:nvSpPr>
          <p:spPr>
            <a:xfrm>
              <a:off x="1" y="-37062"/>
              <a:ext cx="3419087" cy="863322"/>
            </a:xfrm>
            <a:custGeom>
              <a:avLst/>
              <a:gdLst/>
              <a:ahLst/>
              <a:cxnLst/>
              <a:rect l="l" t="t" r="r" b="b"/>
              <a:pathLst>
                <a:path w="3419087" h="863322">
                  <a:moveTo>
                    <a:pt x="0" y="0"/>
                  </a:moveTo>
                  <a:lnTo>
                    <a:pt x="3419087" y="0"/>
                  </a:lnTo>
                  <a:lnTo>
                    <a:pt x="3419087" y="863322"/>
                  </a:lnTo>
                  <a:lnTo>
                    <a:pt x="0" y="863322"/>
                  </a:lnTo>
                  <a:close/>
                </a:path>
              </a:pathLst>
            </a:custGeom>
            <a:solidFill>
              <a:srgbClr val="0071B6"/>
            </a:solidFill>
          </p:spPr>
          <p:txBody>
            <a:bodyPr/>
            <a:lstStyle/>
            <a:p>
              <a:endParaRPr lang="it-IT" dirty="0"/>
            </a:p>
          </p:txBody>
        </p:sp>
      </p:grpSp>
      <p:sp>
        <p:nvSpPr>
          <p:cNvPr id="26" name="Freeform 26"/>
          <p:cNvSpPr/>
          <p:nvPr/>
        </p:nvSpPr>
        <p:spPr>
          <a:xfrm>
            <a:off x="2550564" y="8106820"/>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27" name="Freeform 27"/>
          <p:cNvSpPr/>
          <p:nvPr/>
        </p:nvSpPr>
        <p:spPr>
          <a:xfrm>
            <a:off x="2550564" y="7418940"/>
            <a:ext cx="439884" cy="439884"/>
          </a:xfrm>
          <a:custGeom>
            <a:avLst/>
            <a:gdLst/>
            <a:ahLst/>
            <a:cxnLst/>
            <a:rect l="l" t="t" r="r" b="b"/>
            <a:pathLst>
              <a:path w="439884" h="439884">
                <a:moveTo>
                  <a:pt x="0" y="0"/>
                </a:moveTo>
                <a:lnTo>
                  <a:pt x="439884" y="0"/>
                </a:lnTo>
                <a:lnTo>
                  <a:pt x="439884" y="439885"/>
                </a:lnTo>
                <a:lnTo>
                  <a:pt x="0" y="4398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28" name="TextBox 28"/>
          <p:cNvSpPr txBox="1"/>
          <p:nvPr/>
        </p:nvSpPr>
        <p:spPr>
          <a:xfrm>
            <a:off x="3248052" y="8047329"/>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dirty="0">
                <a:solidFill>
                  <a:srgbClr val="FFFFFF"/>
                </a:solidFill>
                <a:latin typeface="Barlow"/>
              </a:rPr>
              <a:t>Prof. Aniello Merone</a:t>
            </a:r>
          </a:p>
        </p:txBody>
      </p:sp>
      <p:sp>
        <p:nvSpPr>
          <p:cNvPr id="29" name="TextBox 29"/>
          <p:cNvSpPr txBox="1"/>
          <p:nvPr/>
        </p:nvSpPr>
        <p:spPr>
          <a:xfrm>
            <a:off x="2205586" y="7180374"/>
            <a:ext cx="7671740" cy="464722"/>
          </a:xfrm>
          <a:prstGeom prst="rect">
            <a:avLst/>
          </a:prstGeom>
        </p:spPr>
        <p:txBody>
          <a:bodyPr lIns="0" tIns="0" rIns="0" bIns="0" rtlCol="0" anchor="t">
            <a:spAutoFit/>
          </a:bodyPr>
          <a:lstStyle/>
          <a:p>
            <a:pPr algn="just">
              <a:lnSpc>
                <a:spcPts val="3911"/>
              </a:lnSpc>
            </a:pPr>
            <a:r>
              <a:rPr lang="en-US" sz="2539" dirty="0">
                <a:solidFill>
                  <a:srgbClr val="171616"/>
                </a:solidFill>
                <a:latin typeface="Barlow"/>
              </a:rPr>
              <a:t>Responsible person at the receiving institution:</a:t>
            </a:r>
          </a:p>
        </p:txBody>
      </p:sp>
      <p:sp>
        <p:nvSpPr>
          <p:cNvPr id="30" name="TextBox 30"/>
          <p:cNvSpPr txBox="1"/>
          <p:nvPr/>
        </p:nvSpPr>
        <p:spPr>
          <a:xfrm>
            <a:off x="3248051" y="8696981"/>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dirty="0">
                <a:solidFill>
                  <a:srgbClr val="FFFFFF"/>
                </a:solidFill>
                <a:latin typeface="Barlow"/>
              </a:rPr>
              <a:t>aniello.merone@unier.it</a:t>
            </a:r>
          </a:p>
        </p:txBody>
      </p:sp>
      <p:sp>
        <p:nvSpPr>
          <p:cNvPr id="31" name="Freeform 31"/>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9"/>
            <a:stretch>
              <a:fillRect l="-6201" t="-38038" r="-9113" b="-41345"/>
            </a:stretch>
          </a:blipFill>
        </p:spPr>
        <p:txBody>
          <a:bodyPr/>
          <a:lstStyle/>
          <a:p>
            <a:endParaRPr lang="it-IT"/>
          </a:p>
        </p:txBody>
      </p:sp>
      <p:grpSp>
        <p:nvGrpSpPr>
          <p:cNvPr id="10" name="Group 17">
            <a:extLst>
              <a:ext uri="{FF2B5EF4-FFF2-40B4-BE49-F238E27FC236}">
                <a16:creationId xmlns:a16="http://schemas.microsoft.com/office/drawing/2014/main" id="{90102864-D3C9-322B-08FC-2439FE6CF2E2}"/>
              </a:ext>
            </a:extLst>
          </p:cNvPr>
          <p:cNvGrpSpPr/>
          <p:nvPr/>
        </p:nvGrpSpPr>
        <p:grpSpPr>
          <a:xfrm>
            <a:off x="2201777" y="5335369"/>
            <a:ext cx="6541899" cy="1651835"/>
            <a:chOff x="0" y="-857565"/>
            <a:chExt cx="3419087" cy="863322"/>
          </a:xfrm>
        </p:grpSpPr>
        <p:sp>
          <p:nvSpPr>
            <p:cNvPr id="11" name="Freeform 18">
              <a:extLst>
                <a:ext uri="{FF2B5EF4-FFF2-40B4-BE49-F238E27FC236}">
                  <a16:creationId xmlns:a16="http://schemas.microsoft.com/office/drawing/2014/main" id="{CBC29692-A984-39C8-7D6F-AE1CA3844367}"/>
                </a:ext>
              </a:extLst>
            </p:cNvPr>
            <p:cNvSpPr/>
            <p:nvPr/>
          </p:nvSpPr>
          <p:spPr>
            <a:xfrm>
              <a:off x="0" y="-857565"/>
              <a:ext cx="3419087" cy="863322"/>
            </a:xfrm>
            <a:custGeom>
              <a:avLst/>
              <a:gdLst/>
              <a:ahLst/>
              <a:cxnLst/>
              <a:rect l="l" t="t" r="r" b="b"/>
              <a:pathLst>
                <a:path w="3419087" h="863322">
                  <a:moveTo>
                    <a:pt x="0" y="0"/>
                  </a:moveTo>
                  <a:lnTo>
                    <a:pt x="3419087" y="0"/>
                  </a:lnTo>
                  <a:lnTo>
                    <a:pt x="3419087" y="863322"/>
                  </a:lnTo>
                  <a:lnTo>
                    <a:pt x="0" y="863322"/>
                  </a:lnTo>
                  <a:close/>
                </a:path>
              </a:pathLst>
            </a:custGeom>
            <a:solidFill>
              <a:srgbClr val="0071B6"/>
            </a:solidFill>
          </p:spPr>
          <p:txBody>
            <a:bodyPr/>
            <a:lstStyle/>
            <a:p>
              <a:endParaRPr lang="it-IT" dirty="0"/>
            </a:p>
          </p:txBody>
        </p:sp>
      </p:grpSp>
      <p:sp>
        <p:nvSpPr>
          <p:cNvPr id="13" name="Freeform 19">
            <a:extLst>
              <a:ext uri="{FF2B5EF4-FFF2-40B4-BE49-F238E27FC236}">
                <a16:creationId xmlns:a16="http://schemas.microsoft.com/office/drawing/2014/main" id="{B4F1144C-C6BF-2B69-541B-5415BE971927}"/>
              </a:ext>
            </a:extLst>
          </p:cNvPr>
          <p:cNvSpPr/>
          <p:nvPr/>
        </p:nvSpPr>
        <p:spPr>
          <a:xfrm>
            <a:off x="2504973" y="5495851"/>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16" name="TextBox 21">
            <a:extLst>
              <a:ext uri="{FF2B5EF4-FFF2-40B4-BE49-F238E27FC236}">
                <a16:creationId xmlns:a16="http://schemas.microsoft.com/office/drawing/2014/main" id="{2ABEB4AE-4782-7061-D8A6-74DDC86DDFA8}"/>
              </a:ext>
            </a:extLst>
          </p:cNvPr>
          <p:cNvSpPr txBox="1"/>
          <p:nvPr/>
        </p:nvSpPr>
        <p:spPr>
          <a:xfrm>
            <a:off x="3248050" y="5419703"/>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dirty="0" err="1">
                <a:solidFill>
                  <a:srgbClr val="FFFFFF"/>
                </a:solidFill>
                <a:latin typeface="Barlow"/>
              </a:rPr>
              <a:t>Dott.ssa</a:t>
            </a:r>
            <a:r>
              <a:rPr lang="en-US" sz="2722" dirty="0">
                <a:solidFill>
                  <a:srgbClr val="FFFFFF"/>
                </a:solidFill>
                <a:latin typeface="Barlow"/>
              </a:rPr>
              <a:t> Giulia Landolina</a:t>
            </a:r>
          </a:p>
        </p:txBody>
      </p:sp>
      <p:sp>
        <p:nvSpPr>
          <p:cNvPr id="32" name="TextBox 22">
            <a:extLst>
              <a:ext uri="{FF2B5EF4-FFF2-40B4-BE49-F238E27FC236}">
                <a16:creationId xmlns:a16="http://schemas.microsoft.com/office/drawing/2014/main" id="{4EDFFCDC-4037-D00B-2285-826EB40CAD9A}"/>
              </a:ext>
            </a:extLst>
          </p:cNvPr>
          <p:cNvSpPr txBox="1"/>
          <p:nvPr/>
        </p:nvSpPr>
        <p:spPr>
          <a:xfrm>
            <a:off x="3248049" y="6134151"/>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dirty="0">
                <a:solidFill>
                  <a:srgbClr val="FFFFFF"/>
                </a:solidFill>
                <a:latin typeface="Barlow"/>
              </a:rPr>
              <a:t>giulia.landolina@unier.it</a:t>
            </a:r>
          </a:p>
        </p:txBody>
      </p:sp>
      <p:sp>
        <p:nvSpPr>
          <p:cNvPr id="33" name="Freeform 20">
            <a:extLst>
              <a:ext uri="{FF2B5EF4-FFF2-40B4-BE49-F238E27FC236}">
                <a16:creationId xmlns:a16="http://schemas.microsoft.com/office/drawing/2014/main" id="{CBF2BE3C-9E9B-DCCB-25BD-2BA502E2A92D}"/>
              </a:ext>
            </a:extLst>
          </p:cNvPr>
          <p:cNvSpPr/>
          <p:nvPr/>
        </p:nvSpPr>
        <p:spPr>
          <a:xfrm>
            <a:off x="2488030" y="6191349"/>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34" name="Freeform 20">
            <a:extLst>
              <a:ext uri="{FF2B5EF4-FFF2-40B4-BE49-F238E27FC236}">
                <a16:creationId xmlns:a16="http://schemas.microsoft.com/office/drawing/2014/main" id="{89578C84-626B-861A-16E3-01565B5AF98A}"/>
              </a:ext>
            </a:extLst>
          </p:cNvPr>
          <p:cNvSpPr/>
          <p:nvPr/>
        </p:nvSpPr>
        <p:spPr>
          <a:xfrm>
            <a:off x="2550564" y="8722924"/>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1999"/>
            </a:blip>
            <a:stretch>
              <a:fillRect t="-15175" b="-3342"/>
            </a:stretch>
          </a:blipFill>
        </p:spPr>
        <p:txBody>
          <a:bodyPr/>
          <a:lstStyle/>
          <a:p>
            <a:endParaRPr lang="it-IT"/>
          </a:p>
        </p:txBody>
      </p:sp>
      <p:sp>
        <p:nvSpPr>
          <p:cNvPr id="3" name="Freeform 3"/>
          <p:cNvSpPr/>
          <p:nvPr/>
        </p:nvSpPr>
        <p:spPr>
          <a:xfrm>
            <a:off x="3789898" y="2921548"/>
            <a:ext cx="10708204" cy="4443905"/>
          </a:xfrm>
          <a:custGeom>
            <a:avLst/>
            <a:gdLst/>
            <a:ahLst/>
            <a:cxnLst/>
            <a:rect l="l" t="t" r="r" b="b"/>
            <a:pathLst>
              <a:path w="10708204" h="4443905">
                <a:moveTo>
                  <a:pt x="0" y="0"/>
                </a:moveTo>
                <a:lnTo>
                  <a:pt x="10708204" y="0"/>
                </a:lnTo>
                <a:lnTo>
                  <a:pt x="10708204" y="4443904"/>
                </a:lnTo>
                <a:lnTo>
                  <a:pt x="0" y="4443904"/>
                </a:lnTo>
                <a:lnTo>
                  <a:pt x="0" y="0"/>
                </a:lnTo>
                <a:close/>
              </a:path>
            </a:pathLst>
          </a:custGeom>
          <a:blipFill>
            <a:blip r:embed="rId3"/>
            <a:stretch>
              <a:fillRect/>
            </a:stretch>
          </a:blipFill>
        </p:spPr>
        <p:txBody>
          <a:bodyPr/>
          <a:lstStyle/>
          <a:p>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0" y="1852994"/>
            <a:ext cx="9144000" cy="6581011"/>
            <a:chOff x="0" y="0"/>
            <a:chExt cx="12192000" cy="8774682"/>
          </a:xfrm>
        </p:grpSpPr>
        <p:pic>
          <p:nvPicPr>
            <p:cNvPr id="5" name="Picture 5"/>
            <p:cNvPicPr>
              <a:picLocks noChangeAspect="1"/>
            </p:cNvPicPr>
            <p:nvPr/>
          </p:nvPicPr>
          <p:blipFill>
            <a:blip r:embed="rId2"/>
            <a:srcRect t="9203" b="42816"/>
            <a:stretch>
              <a:fillRect/>
            </a:stretch>
          </p:blipFill>
          <p:spPr>
            <a:xfrm>
              <a:off x="0" y="0"/>
              <a:ext cx="12192000" cy="8774682"/>
            </a:xfrm>
            <a:prstGeom prst="rect">
              <a:avLst/>
            </a:prstGeom>
          </p:spPr>
        </p:pic>
      </p:grpSp>
      <p:sp>
        <p:nvSpPr>
          <p:cNvPr id="6" name="TextBox 6"/>
          <p:cNvSpPr txBox="1"/>
          <p:nvPr/>
        </p:nvSpPr>
        <p:spPr>
          <a:xfrm>
            <a:off x="10479066" y="1805369"/>
            <a:ext cx="6540060" cy="1554745"/>
          </a:xfrm>
          <a:prstGeom prst="rect">
            <a:avLst/>
          </a:prstGeom>
        </p:spPr>
        <p:txBody>
          <a:bodyPr lIns="0" tIns="0" rIns="0" bIns="0" rtlCol="0" anchor="t">
            <a:spAutoFit/>
          </a:bodyPr>
          <a:lstStyle/>
          <a:p>
            <a:pPr>
              <a:lnSpc>
                <a:spcPts val="6205"/>
              </a:lnSpc>
            </a:pPr>
            <a:r>
              <a:rPr lang="en-US" sz="4810">
                <a:solidFill>
                  <a:srgbClr val="171616"/>
                </a:solidFill>
                <a:latin typeface="Barlow Bold"/>
              </a:rPr>
              <a:t>WHAT IS THE LEARNING AGREEMENT?</a:t>
            </a:r>
          </a:p>
        </p:txBody>
      </p:sp>
      <p:sp>
        <p:nvSpPr>
          <p:cNvPr id="7" name="TextBox 7"/>
          <p:cNvSpPr txBox="1"/>
          <p:nvPr/>
        </p:nvSpPr>
        <p:spPr>
          <a:xfrm>
            <a:off x="10479066" y="4145671"/>
            <a:ext cx="6540060" cy="3111401"/>
          </a:xfrm>
          <a:prstGeom prst="rect">
            <a:avLst/>
          </a:prstGeom>
        </p:spPr>
        <p:txBody>
          <a:bodyPr lIns="0" tIns="0" rIns="0" bIns="0" rtlCol="0" anchor="t">
            <a:spAutoFit/>
          </a:bodyPr>
          <a:lstStyle/>
          <a:p>
            <a:pPr algn="just">
              <a:lnSpc>
                <a:spcPts val="4193"/>
              </a:lnSpc>
            </a:pPr>
            <a:r>
              <a:rPr lang="en-US" sz="2722">
                <a:solidFill>
                  <a:srgbClr val="171616"/>
                </a:solidFill>
                <a:latin typeface="Barlow"/>
              </a:rPr>
              <a:t>The Learning Agreement (LA) is a document containing the </a:t>
            </a:r>
            <a:r>
              <a:rPr lang="en-US" sz="2722">
                <a:solidFill>
                  <a:srgbClr val="171616"/>
                </a:solidFill>
                <a:latin typeface="Barlow Bold"/>
              </a:rPr>
              <a:t>subjects</a:t>
            </a:r>
            <a:r>
              <a:rPr lang="en-US" sz="2722">
                <a:solidFill>
                  <a:srgbClr val="171616"/>
                </a:solidFill>
                <a:latin typeface="Barlow"/>
              </a:rPr>
              <a:t> that you are going to study at UER, </a:t>
            </a:r>
            <a:r>
              <a:rPr lang="en-US" sz="2722">
                <a:solidFill>
                  <a:srgbClr val="171616"/>
                </a:solidFill>
                <a:latin typeface="Barlow Bold"/>
              </a:rPr>
              <a:t>agreed</a:t>
            </a:r>
            <a:r>
              <a:rPr lang="en-US" sz="2722">
                <a:solidFill>
                  <a:srgbClr val="171616"/>
                </a:solidFill>
                <a:latin typeface="Barlow"/>
              </a:rPr>
              <a:t> among you, your home University and UER. </a:t>
            </a:r>
          </a:p>
          <a:p>
            <a:pPr algn="just">
              <a:lnSpc>
                <a:spcPts val="4193"/>
              </a:lnSpc>
            </a:pPr>
            <a:r>
              <a:rPr lang="en-US" sz="2722">
                <a:solidFill>
                  <a:srgbClr val="171616"/>
                </a:solidFill>
                <a:latin typeface="Barlow"/>
              </a:rPr>
              <a:t>It also contains the subjects that will be </a:t>
            </a:r>
            <a:r>
              <a:rPr lang="en-US" sz="2722">
                <a:solidFill>
                  <a:srgbClr val="171616"/>
                </a:solidFill>
                <a:latin typeface="Barlow Bold"/>
              </a:rPr>
              <a:t>recognized</a:t>
            </a:r>
            <a:r>
              <a:rPr lang="en-US" sz="2722">
                <a:solidFill>
                  <a:srgbClr val="171616"/>
                </a:solidFill>
                <a:latin typeface="Barlow"/>
              </a:rPr>
              <a:t> by your home University. </a:t>
            </a:r>
          </a:p>
        </p:txBody>
      </p:sp>
      <p:sp>
        <p:nvSpPr>
          <p:cNvPr id="8" name="Freeform 8"/>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3"/>
            <a:stretch>
              <a:fillRect l="-6201" t="-38038" r="-9113" b="-41345"/>
            </a:stretch>
          </a:blipFill>
        </p:spPr>
        <p:txBody>
          <a:bodyPr/>
          <a:lstStyle/>
          <a:p>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127445" cy="10287000"/>
            <a:chOff x="0" y="0"/>
            <a:chExt cx="8169926" cy="13716000"/>
          </a:xfrm>
        </p:grpSpPr>
        <p:sp>
          <p:nvSpPr>
            <p:cNvPr id="3" name="AutoShape 3"/>
            <p:cNvSpPr/>
            <p:nvPr/>
          </p:nvSpPr>
          <p:spPr>
            <a:xfrm>
              <a:off x="0" y="0"/>
              <a:ext cx="8169926" cy="13716000"/>
            </a:xfrm>
            <a:prstGeom prst="rect">
              <a:avLst/>
            </a:prstGeom>
            <a:solidFill>
              <a:srgbClr val="0071B6"/>
            </a:solidFill>
          </p:spPr>
          <p:txBody>
            <a:bodyPr/>
            <a:lstStyle/>
            <a:p>
              <a:endParaRPr lang="it-IT"/>
            </a:p>
          </p:txBody>
        </p:sp>
      </p:grpSp>
      <p:grpSp>
        <p:nvGrpSpPr>
          <p:cNvPr id="4" name="Group 4"/>
          <p:cNvGrpSpPr/>
          <p:nvPr/>
        </p:nvGrpSpPr>
        <p:grpSpPr>
          <a:xfrm>
            <a:off x="10761571" y="2754040"/>
            <a:ext cx="6497729" cy="4705374"/>
            <a:chOff x="0" y="0"/>
            <a:chExt cx="8663638" cy="6273833"/>
          </a:xfrm>
        </p:grpSpPr>
        <p:pic>
          <p:nvPicPr>
            <p:cNvPr id="5" name="Picture 5"/>
            <p:cNvPicPr>
              <a:picLocks noChangeAspect="1"/>
            </p:cNvPicPr>
            <p:nvPr/>
          </p:nvPicPr>
          <p:blipFill>
            <a:blip r:embed="rId2"/>
            <a:srcRect r="22939"/>
            <a:stretch>
              <a:fillRect/>
            </a:stretch>
          </p:blipFill>
          <p:spPr>
            <a:xfrm>
              <a:off x="0" y="0"/>
              <a:ext cx="8663638" cy="6273833"/>
            </a:xfrm>
            <a:prstGeom prst="rect">
              <a:avLst/>
            </a:prstGeom>
          </p:spPr>
        </p:pic>
      </p:grpSp>
      <p:grpSp>
        <p:nvGrpSpPr>
          <p:cNvPr id="6" name="Group 6"/>
          <p:cNvGrpSpPr/>
          <p:nvPr/>
        </p:nvGrpSpPr>
        <p:grpSpPr>
          <a:xfrm>
            <a:off x="0" y="0"/>
            <a:ext cx="977412" cy="977412"/>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8" name="Freeform 8"/>
          <p:cNvSpPr/>
          <p:nvPr/>
        </p:nvSpPr>
        <p:spPr>
          <a:xfrm>
            <a:off x="6860870" y="2744515"/>
            <a:ext cx="3607277" cy="4705374"/>
          </a:xfrm>
          <a:custGeom>
            <a:avLst/>
            <a:gdLst/>
            <a:ahLst/>
            <a:cxnLst/>
            <a:rect l="l" t="t" r="r" b="b"/>
            <a:pathLst>
              <a:path w="3607277" h="4705374">
                <a:moveTo>
                  <a:pt x="0" y="0"/>
                </a:moveTo>
                <a:lnTo>
                  <a:pt x="3607277" y="0"/>
                </a:lnTo>
                <a:lnTo>
                  <a:pt x="3607277" y="4705374"/>
                </a:lnTo>
                <a:lnTo>
                  <a:pt x="0" y="4705374"/>
                </a:lnTo>
                <a:lnTo>
                  <a:pt x="0" y="0"/>
                </a:lnTo>
                <a:close/>
              </a:path>
            </a:pathLst>
          </a:custGeom>
          <a:blipFill>
            <a:blip r:embed="rId3"/>
            <a:stretch>
              <a:fillRect/>
            </a:stretch>
          </a:blipFill>
        </p:spPr>
        <p:txBody>
          <a:bodyPr/>
          <a:lstStyle/>
          <a:p>
            <a:endParaRPr lang="it-IT"/>
          </a:p>
        </p:txBody>
      </p:sp>
      <p:grpSp>
        <p:nvGrpSpPr>
          <p:cNvPr id="9" name="Group 9"/>
          <p:cNvGrpSpPr/>
          <p:nvPr/>
        </p:nvGrpSpPr>
        <p:grpSpPr>
          <a:xfrm>
            <a:off x="6890351" y="1975442"/>
            <a:ext cx="3577796" cy="614734"/>
            <a:chOff x="0" y="0"/>
            <a:chExt cx="11944967" cy="2052375"/>
          </a:xfrm>
        </p:grpSpPr>
        <p:sp>
          <p:nvSpPr>
            <p:cNvPr id="10" name="Freeform 10"/>
            <p:cNvSpPr/>
            <p:nvPr/>
          </p:nvSpPr>
          <p:spPr>
            <a:xfrm>
              <a:off x="0" y="0"/>
              <a:ext cx="11944966" cy="2052375"/>
            </a:xfrm>
            <a:custGeom>
              <a:avLst/>
              <a:gdLst/>
              <a:ahLst/>
              <a:cxnLst/>
              <a:rect l="l" t="t" r="r" b="b"/>
              <a:pathLst>
                <a:path w="11944966" h="2052375">
                  <a:moveTo>
                    <a:pt x="0" y="0"/>
                  </a:moveTo>
                  <a:lnTo>
                    <a:pt x="11944966" y="0"/>
                  </a:lnTo>
                  <a:lnTo>
                    <a:pt x="11944966" y="2052375"/>
                  </a:lnTo>
                  <a:lnTo>
                    <a:pt x="0" y="2052375"/>
                  </a:lnTo>
                  <a:close/>
                </a:path>
              </a:pathLst>
            </a:custGeom>
            <a:solidFill>
              <a:srgbClr val="F29223"/>
            </a:solidFill>
          </p:spPr>
          <p:txBody>
            <a:bodyPr/>
            <a:lstStyle/>
            <a:p>
              <a:endParaRPr lang="it-IT"/>
            </a:p>
          </p:txBody>
        </p:sp>
      </p:grpSp>
      <p:grpSp>
        <p:nvGrpSpPr>
          <p:cNvPr id="11" name="Group 11"/>
          <p:cNvGrpSpPr/>
          <p:nvPr/>
        </p:nvGrpSpPr>
        <p:grpSpPr>
          <a:xfrm>
            <a:off x="10761571" y="1984967"/>
            <a:ext cx="6497729" cy="614734"/>
            <a:chOff x="0" y="0"/>
            <a:chExt cx="21693566" cy="2052375"/>
          </a:xfrm>
        </p:grpSpPr>
        <p:sp>
          <p:nvSpPr>
            <p:cNvPr id="12" name="Freeform 12"/>
            <p:cNvSpPr/>
            <p:nvPr/>
          </p:nvSpPr>
          <p:spPr>
            <a:xfrm>
              <a:off x="0" y="0"/>
              <a:ext cx="21693566" cy="2052375"/>
            </a:xfrm>
            <a:custGeom>
              <a:avLst/>
              <a:gdLst/>
              <a:ahLst/>
              <a:cxnLst/>
              <a:rect l="l" t="t" r="r" b="b"/>
              <a:pathLst>
                <a:path w="21693566" h="2052375">
                  <a:moveTo>
                    <a:pt x="0" y="0"/>
                  </a:moveTo>
                  <a:lnTo>
                    <a:pt x="21693566" y="0"/>
                  </a:lnTo>
                  <a:lnTo>
                    <a:pt x="21693566" y="2052375"/>
                  </a:lnTo>
                  <a:lnTo>
                    <a:pt x="0" y="2052375"/>
                  </a:lnTo>
                  <a:close/>
                </a:path>
              </a:pathLst>
            </a:custGeom>
            <a:solidFill>
              <a:srgbClr val="F29223"/>
            </a:solidFill>
          </p:spPr>
          <p:txBody>
            <a:bodyPr/>
            <a:lstStyle/>
            <a:p>
              <a:endParaRPr lang="it-IT"/>
            </a:p>
          </p:txBody>
        </p:sp>
      </p:grpSp>
      <p:sp>
        <p:nvSpPr>
          <p:cNvPr id="13" name="Freeform 13"/>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4"/>
            <a:stretch>
              <a:fillRect l="-6201" t="-38038" r="-9113" b="-41345"/>
            </a:stretch>
          </a:blipFill>
        </p:spPr>
        <p:txBody>
          <a:bodyPr/>
          <a:lstStyle/>
          <a:p>
            <a:endParaRPr lang="it-IT"/>
          </a:p>
        </p:txBody>
      </p:sp>
      <p:sp>
        <p:nvSpPr>
          <p:cNvPr id="14" name="TextBox 14"/>
          <p:cNvSpPr txBox="1"/>
          <p:nvPr/>
        </p:nvSpPr>
        <p:spPr>
          <a:xfrm>
            <a:off x="1426986" y="1851617"/>
            <a:ext cx="4700459" cy="2335795"/>
          </a:xfrm>
          <a:prstGeom prst="rect">
            <a:avLst/>
          </a:prstGeom>
        </p:spPr>
        <p:txBody>
          <a:bodyPr lIns="0" tIns="0" rIns="0" bIns="0" rtlCol="0" anchor="t">
            <a:spAutoFit/>
          </a:bodyPr>
          <a:lstStyle/>
          <a:p>
            <a:pPr marL="0" lvl="0" indent="0" algn="l">
              <a:lnSpc>
                <a:spcPts val="6205"/>
              </a:lnSpc>
            </a:pPr>
            <a:r>
              <a:rPr lang="en-US" sz="4810" u="none" strike="noStrike">
                <a:solidFill>
                  <a:srgbClr val="FFFFFF"/>
                </a:solidFill>
                <a:latin typeface="Barlow Bold"/>
              </a:rPr>
              <a:t>TYPES OF LEARNING AGREEMENT</a:t>
            </a:r>
          </a:p>
        </p:txBody>
      </p:sp>
      <p:sp>
        <p:nvSpPr>
          <p:cNvPr id="15" name="TextBox 15"/>
          <p:cNvSpPr txBox="1"/>
          <p:nvPr/>
        </p:nvSpPr>
        <p:spPr>
          <a:xfrm>
            <a:off x="1426986" y="4494084"/>
            <a:ext cx="4257379" cy="958321"/>
          </a:xfrm>
          <a:prstGeom prst="rect">
            <a:avLst/>
          </a:prstGeom>
        </p:spPr>
        <p:txBody>
          <a:bodyPr lIns="0" tIns="0" rIns="0" bIns="0" rtlCol="0" anchor="t">
            <a:spAutoFit/>
          </a:bodyPr>
          <a:lstStyle/>
          <a:p>
            <a:pPr marL="0" lvl="0" indent="0" algn="l">
              <a:lnSpc>
                <a:spcPts val="3879"/>
              </a:lnSpc>
              <a:spcBef>
                <a:spcPct val="0"/>
              </a:spcBef>
            </a:pPr>
            <a:r>
              <a:rPr lang="en-US" sz="2770">
                <a:solidFill>
                  <a:srgbClr val="FFFFFF"/>
                </a:solidFill>
                <a:latin typeface="Barlow Medium"/>
              </a:rPr>
              <a:t>ERASMUS+ STUDENTS (EUROPEAN UNION)</a:t>
            </a:r>
          </a:p>
        </p:txBody>
      </p:sp>
      <p:sp>
        <p:nvSpPr>
          <p:cNvPr id="16" name="TextBox 16"/>
          <p:cNvSpPr txBox="1"/>
          <p:nvPr/>
        </p:nvSpPr>
        <p:spPr>
          <a:xfrm>
            <a:off x="6890351" y="2084207"/>
            <a:ext cx="3577796" cy="349579"/>
          </a:xfrm>
          <a:prstGeom prst="rect">
            <a:avLst/>
          </a:prstGeom>
        </p:spPr>
        <p:txBody>
          <a:bodyPr lIns="0" tIns="0" rIns="0" bIns="0" rtlCol="0" anchor="t">
            <a:spAutoFit/>
          </a:bodyPr>
          <a:lstStyle/>
          <a:p>
            <a:pPr algn="ctr">
              <a:lnSpc>
                <a:spcPts val="2781"/>
              </a:lnSpc>
              <a:spcBef>
                <a:spcPct val="0"/>
              </a:spcBef>
            </a:pPr>
            <a:r>
              <a:rPr lang="en-US" sz="1987" spc="250">
                <a:solidFill>
                  <a:srgbClr val="FFFFFF"/>
                </a:solidFill>
                <a:latin typeface="Barlow Ultra-Bold"/>
              </a:rPr>
              <a:t>PAPER-BASED</a:t>
            </a:r>
          </a:p>
        </p:txBody>
      </p:sp>
      <p:sp>
        <p:nvSpPr>
          <p:cNvPr id="17" name="TextBox 17"/>
          <p:cNvSpPr txBox="1"/>
          <p:nvPr/>
        </p:nvSpPr>
        <p:spPr>
          <a:xfrm>
            <a:off x="10761571" y="2093732"/>
            <a:ext cx="6497729" cy="349579"/>
          </a:xfrm>
          <a:prstGeom prst="rect">
            <a:avLst/>
          </a:prstGeom>
        </p:spPr>
        <p:txBody>
          <a:bodyPr lIns="0" tIns="0" rIns="0" bIns="0" rtlCol="0" anchor="t">
            <a:spAutoFit/>
          </a:bodyPr>
          <a:lstStyle/>
          <a:p>
            <a:pPr algn="ctr">
              <a:lnSpc>
                <a:spcPts val="2781"/>
              </a:lnSpc>
              <a:spcBef>
                <a:spcPct val="0"/>
              </a:spcBef>
            </a:pPr>
            <a:r>
              <a:rPr lang="en-US" sz="1987" spc="250">
                <a:solidFill>
                  <a:srgbClr val="FFFFFF"/>
                </a:solidFill>
                <a:latin typeface="Barlow Ultra-Bold"/>
              </a:rPr>
              <a:t>ONLINE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127445" cy="10287000"/>
            <a:chOff x="0" y="0"/>
            <a:chExt cx="8169926" cy="13716000"/>
          </a:xfrm>
        </p:grpSpPr>
        <p:sp>
          <p:nvSpPr>
            <p:cNvPr id="3" name="AutoShape 3"/>
            <p:cNvSpPr/>
            <p:nvPr/>
          </p:nvSpPr>
          <p:spPr>
            <a:xfrm>
              <a:off x="0" y="0"/>
              <a:ext cx="8169926" cy="13716000"/>
            </a:xfrm>
            <a:prstGeom prst="rect">
              <a:avLst/>
            </a:prstGeom>
            <a:solidFill>
              <a:srgbClr val="0071B6"/>
            </a:solidFill>
          </p:spPr>
          <p:txBody>
            <a:bodyPr/>
            <a:lstStyle/>
            <a:p>
              <a:endParaRPr lang="it-IT"/>
            </a:p>
          </p:txBody>
        </p:sp>
      </p:grpSp>
      <p:grpSp>
        <p:nvGrpSpPr>
          <p:cNvPr id="4" name="Group 4"/>
          <p:cNvGrpSpPr/>
          <p:nvPr/>
        </p:nvGrpSpPr>
        <p:grpSpPr>
          <a:xfrm>
            <a:off x="0" y="0"/>
            <a:ext cx="977412" cy="977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6" name="Freeform 6"/>
          <p:cNvSpPr/>
          <p:nvPr/>
        </p:nvSpPr>
        <p:spPr>
          <a:xfrm>
            <a:off x="8109096" y="2816142"/>
            <a:ext cx="7836946" cy="6041600"/>
          </a:xfrm>
          <a:custGeom>
            <a:avLst/>
            <a:gdLst/>
            <a:ahLst/>
            <a:cxnLst/>
            <a:rect l="l" t="t" r="r" b="b"/>
            <a:pathLst>
              <a:path w="7836946" h="6041600">
                <a:moveTo>
                  <a:pt x="0" y="0"/>
                </a:moveTo>
                <a:lnTo>
                  <a:pt x="7836946" y="0"/>
                </a:lnTo>
                <a:lnTo>
                  <a:pt x="7836946" y="6041600"/>
                </a:lnTo>
                <a:lnTo>
                  <a:pt x="0" y="6041600"/>
                </a:lnTo>
                <a:lnTo>
                  <a:pt x="0" y="0"/>
                </a:lnTo>
                <a:close/>
              </a:path>
            </a:pathLst>
          </a:custGeom>
          <a:blipFill>
            <a:blip r:embed="rId2"/>
            <a:stretch>
              <a:fillRect/>
            </a:stretch>
          </a:blipFill>
        </p:spPr>
        <p:txBody>
          <a:bodyPr/>
          <a:lstStyle/>
          <a:p>
            <a:endParaRPr lang="it-IT"/>
          </a:p>
        </p:txBody>
      </p:sp>
      <p:grpSp>
        <p:nvGrpSpPr>
          <p:cNvPr id="7" name="Group 7"/>
          <p:cNvGrpSpPr/>
          <p:nvPr/>
        </p:nvGrpSpPr>
        <p:grpSpPr>
          <a:xfrm>
            <a:off x="8109096" y="2047070"/>
            <a:ext cx="7836946" cy="614734"/>
            <a:chOff x="0" y="0"/>
            <a:chExt cx="26164728" cy="2052375"/>
          </a:xfrm>
        </p:grpSpPr>
        <p:sp>
          <p:nvSpPr>
            <p:cNvPr id="8" name="Freeform 8"/>
            <p:cNvSpPr/>
            <p:nvPr/>
          </p:nvSpPr>
          <p:spPr>
            <a:xfrm>
              <a:off x="0" y="0"/>
              <a:ext cx="26164729" cy="2052375"/>
            </a:xfrm>
            <a:custGeom>
              <a:avLst/>
              <a:gdLst/>
              <a:ahLst/>
              <a:cxnLst/>
              <a:rect l="l" t="t" r="r" b="b"/>
              <a:pathLst>
                <a:path w="26164729" h="2052375">
                  <a:moveTo>
                    <a:pt x="0" y="0"/>
                  </a:moveTo>
                  <a:lnTo>
                    <a:pt x="26164729" y="0"/>
                  </a:lnTo>
                  <a:lnTo>
                    <a:pt x="26164729" y="2052375"/>
                  </a:lnTo>
                  <a:lnTo>
                    <a:pt x="0" y="2052375"/>
                  </a:lnTo>
                  <a:close/>
                </a:path>
              </a:pathLst>
            </a:custGeom>
            <a:solidFill>
              <a:srgbClr val="F29223"/>
            </a:solidFill>
          </p:spPr>
          <p:txBody>
            <a:bodyPr/>
            <a:lstStyle/>
            <a:p>
              <a:endParaRPr lang="it-IT"/>
            </a:p>
          </p:txBody>
        </p:sp>
      </p:grpSp>
      <p:sp>
        <p:nvSpPr>
          <p:cNvPr id="9" name="Freeform 9"/>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3"/>
            <a:stretch>
              <a:fillRect l="-6201" t="-38038" r="-9113" b="-41345"/>
            </a:stretch>
          </a:blipFill>
        </p:spPr>
        <p:txBody>
          <a:bodyPr/>
          <a:lstStyle/>
          <a:p>
            <a:endParaRPr lang="it-IT"/>
          </a:p>
        </p:txBody>
      </p:sp>
      <p:sp>
        <p:nvSpPr>
          <p:cNvPr id="10" name="TextBox 10"/>
          <p:cNvSpPr txBox="1"/>
          <p:nvPr/>
        </p:nvSpPr>
        <p:spPr>
          <a:xfrm>
            <a:off x="1426986" y="1851617"/>
            <a:ext cx="4700459" cy="2335795"/>
          </a:xfrm>
          <a:prstGeom prst="rect">
            <a:avLst/>
          </a:prstGeom>
        </p:spPr>
        <p:txBody>
          <a:bodyPr lIns="0" tIns="0" rIns="0" bIns="0" rtlCol="0" anchor="t">
            <a:spAutoFit/>
          </a:bodyPr>
          <a:lstStyle/>
          <a:p>
            <a:pPr marL="0" lvl="0" indent="0" algn="l">
              <a:lnSpc>
                <a:spcPts val="6205"/>
              </a:lnSpc>
            </a:pPr>
            <a:r>
              <a:rPr lang="en-US" sz="4810" u="none" strike="noStrike">
                <a:solidFill>
                  <a:srgbClr val="FFFFFF"/>
                </a:solidFill>
                <a:latin typeface="Barlow Bold"/>
              </a:rPr>
              <a:t>TYPES OF LEARNING AGREEMENT</a:t>
            </a:r>
          </a:p>
        </p:txBody>
      </p:sp>
      <p:sp>
        <p:nvSpPr>
          <p:cNvPr id="11" name="TextBox 11"/>
          <p:cNvSpPr txBox="1"/>
          <p:nvPr/>
        </p:nvSpPr>
        <p:spPr>
          <a:xfrm>
            <a:off x="1426986" y="4494084"/>
            <a:ext cx="4257379" cy="958321"/>
          </a:xfrm>
          <a:prstGeom prst="rect">
            <a:avLst/>
          </a:prstGeom>
        </p:spPr>
        <p:txBody>
          <a:bodyPr lIns="0" tIns="0" rIns="0" bIns="0" rtlCol="0" anchor="t">
            <a:spAutoFit/>
          </a:bodyPr>
          <a:lstStyle/>
          <a:p>
            <a:pPr marL="0" lvl="0" indent="0" algn="l">
              <a:lnSpc>
                <a:spcPts val="3879"/>
              </a:lnSpc>
              <a:spcBef>
                <a:spcPct val="0"/>
              </a:spcBef>
            </a:pPr>
            <a:r>
              <a:rPr lang="en-US" sz="2770">
                <a:solidFill>
                  <a:srgbClr val="FFFFFF"/>
                </a:solidFill>
                <a:latin typeface="Barlow Medium"/>
              </a:rPr>
              <a:t>ANÁHUAC STUDENTS (MEXICO)</a:t>
            </a:r>
          </a:p>
        </p:txBody>
      </p:sp>
      <p:sp>
        <p:nvSpPr>
          <p:cNvPr id="12" name="TextBox 12"/>
          <p:cNvSpPr txBox="1"/>
          <p:nvPr/>
        </p:nvSpPr>
        <p:spPr>
          <a:xfrm>
            <a:off x="8109096" y="2155835"/>
            <a:ext cx="7836946" cy="349579"/>
          </a:xfrm>
          <a:prstGeom prst="rect">
            <a:avLst/>
          </a:prstGeom>
        </p:spPr>
        <p:txBody>
          <a:bodyPr lIns="0" tIns="0" rIns="0" bIns="0" rtlCol="0" anchor="t">
            <a:spAutoFit/>
          </a:bodyPr>
          <a:lstStyle/>
          <a:p>
            <a:pPr algn="ctr">
              <a:lnSpc>
                <a:spcPts val="2781"/>
              </a:lnSpc>
              <a:spcBef>
                <a:spcPct val="0"/>
              </a:spcBef>
            </a:pPr>
            <a:r>
              <a:rPr lang="en-US" sz="1987" spc="250">
                <a:solidFill>
                  <a:srgbClr val="FFFFFF"/>
                </a:solidFill>
                <a:latin typeface="Barlow Ultra-Bold"/>
              </a:rPr>
              <a:t>PAPER-BASED DICTAMEN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127445" cy="10287000"/>
            <a:chOff x="0" y="0"/>
            <a:chExt cx="8169926" cy="13716000"/>
          </a:xfrm>
        </p:grpSpPr>
        <p:sp>
          <p:nvSpPr>
            <p:cNvPr id="3" name="AutoShape 3"/>
            <p:cNvSpPr/>
            <p:nvPr/>
          </p:nvSpPr>
          <p:spPr>
            <a:xfrm>
              <a:off x="0" y="0"/>
              <a:ext cx="8169926" cy="13716000"/>
            </a:xfrm>
            <a:prstGeom prst="rect">
              <a:avLst/>
            </a:prstGeom>
            <a:solidFill>
              <a:srgbClr val="0071B6"/>
            </a:solidFill>
          </p:spPr>
          <p:txBody>
            <a:bodyPr/>
            <a:lstStyle/>
            <a:p>
              <a:endParaRPr lang="it-IT"/>
            </a:p>
          </p:txBody>
        </p:sp>
      </p:grpSp>
      <p:grpSp>
        <p:nvGrpSpPr>
          <p:cNvPr id="4" name="Group 4"/>
          <p:cNvGrpSpPr/>
          <p:nvPr/>
        </p:nvGrpSpPr>
        <p:grpSpPr>
          <a:xfrm>
            <a:off x="0" y="0"/>
            <a:ext cx="977412" cy="977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6" name="Freeform 6"/>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grpSp>
        <p:nvGrpSpPr>
          <p:cNvPr id="7" name="Group 7"/>
          <p:cNvGrpSpPr/>
          <p:nvPr/>
        </p:nvGrpSpPr>
        <p:grpSpPr>
          <a:xfrm>
            <a:off x="1426986" y="1899242"/>
            <a:ext cx="4700459" cy="4038939"/>
            <a:chOff x="0" y="0"/>
            <a:chExt cx="6267279" cy="5385252"/>
          </a:xfrm>
        </p:grpSpPr>
        <p:sp>
          <p:nvSpPr>
            <p:cNvPr id="8" name="TextBox 8"/>
            <p:cNvSpPr txBox="1"/>
            <p:nvPr/>
          </p:nvSpPr>
          <p:spPr>
            <a:xfrm>
              <a:off x="0" y="-47625"/>
              <a:ext cx="6267279" cy="3098519"/>
            </a:xfrm>
            <a:prstGeom prst="rect">
              <a:avLst/>
            </a:prstGeom>
          </p:spPr>
          <p:txBody>
            <a:bodyPr lIns="0" tIns="0" rIns="0" bIns="0" rtlCol="0" anchor="t">
              <a:spAutoFit/>
            </a:bodyPr>
            <a:lstStyle/>
            <a:p>
              <a:pPr marL="0" lvl="0" indent="0" algn="l">
                <a:lnSpc>
                  <a:spcPts val="6205"/>
                </a:lnSpc>
              </a:pPr>
              <a:r>
                <a:rPr lang="en-US" sz="4810" u="none" strike="noStrike">
                  <a:solidFill>
                    <a:srgbClr val="FFFFFF"/>
                  </a:solidFill>
                  <a:latin typeface="Barlow Bold"/>
                </a:rPr>
                <a:t>TYPES OF LEARNING AGREEMENT</a:t>
              </a:r>
            </a:p>
          </p:txBody>
        </p:sp>
        <p:sp>
          <p:nvSpPr>
            <p:cNvPr id="9" name="TextBox 9"/>
            <p:cNvSpPr txBox="1"/>
            <p:nvPr/>
          </p:nvSpPr>
          <p:spPr>
            <a:xfrm>
              <a:off x="0" y="3478840"/>
              <a:ext cx="5676505" cy="1906412"/>
            </a:xfrm>
            <a:prstGeom prst="rect">
              <a:avLst/>
            </a:prstGeom>
          </p:spPr>
          <p:txBody>
            <a:bodyPr lIns="0" tIns="0" rIns="0" bIns="0" rtlCol="0" anchor="t">
              <a:spAutoFit/>
            </a:bodyPr>
            <a:lstStyle/>
            <a:p>
              <a:pPr marL="0" lvl="0" indent="0" algn="l">
                <a:lnSpc>
                  <a:spcPts val="3879"/>
                </a:lnSpc>
                <a:spcBef>
                  <a:spcPct val="0"/>
                </a:spcBef>
              </a:pPr>
              <a:r>
                <a:rPr lang="en-US" sz="2770">
                  <a:solidFill>
                    <a:srgbClr val="FFFFFF"/>
                  </a:solidFill>
                  <a:latin typeface="Barlow Medium"/>
                </a:rPr>
                <a:t>OTHER TYPES OF LEARNING AGREEMENTS (CHILE, KOREA, ETC)</a:t>
              </a:r>
            </a:p>
          </p:txBody>
        </p:sp>
      </p:grpSp>
      <p:grpSp>
        <p:nvGrpSpPr>
          <p:cNvPr id="10" name="Group 10"/>
          <p:cNvGrpSpPr/>
          <p:nvPr/>
        </p:nvGrpSpPr>
        <p:grpSpPr>
          <a:xfrm>
            <a:off x="7856543" y="2201561"/>
            <a:ext cx="251339" cy="251339"/>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2" name="TextBox 12"/>
          <p:cNvSpPr txBox="1"/>
          <p:nvPr/>
        </p:nvSpPr>
        <p:spPr>
          <a:xfrm>
            <a:off x="8490911" y="1989019"/>
            <a:ext cx="8209809" cy="1233997"/>
          </a:xfrm>
          <a:prstGeom prst="rect">
            <a:avLst/>
          </a:prstGeom>
        </p:spPr>
        <p:txBody>
          <a:bodyPr lIns="0" tIns="0" rIns="0" bIns="0" rtlCol="0" anchor="t">
            <a:spAutoFit/>
          </a:bodyPr>
          <a:lstStyle/>
          <a:p>
            <a:pPr marL="0" lvl="0" indent="0" algn="just">
              <a:lnSpc>
                <a:spcPts val="4967"/>
              </a:lnSpc>
              <a:spcBef>
                <a:spcPct val="0"/>
              </a:spcBef>
            </a:pPr>
            <a:r>
              <a:rPr lang="en-US" sz="3548">
                <a:solidFill>
                  <a:srgbClr val="000000"/>
                </a:solidFill>
                <a:latin typeface="Barlow"/>
              </a:rPr>
              <a:t>Ask your home University for your local Learning Agreement form.</a:t>
            </a:r>
          </a:p>
        </p:txBody>
      </p:sp>
      <p:grpSp>
        <p:nvGrpSpPr>
          <p:cNvPr id="13" name="Group 13"/>
          <p:cNvGrpSpPr/>
          <p:nvPr/>
        </p:nvGrpSpPr>
        <p:grpSpPr>
          <a:xfrm>
            <a:off x="7856543" y="4393990"/>
            <a:ext cx="251339" cy="251339"/>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5" name="TextBox 15"/>
          <p:cNvSpPr txBox="1"/>
          <p:nvPr/>
        </p:nvSpPr>
        <p:spPr>
          <a:xfrm>
            <a:off x="8490911" y="4163736"/>
            <a:ext cx="8209809" cy="2491423"/>
          </a:xfrm>
          <a:prstGeom prst="rect">
            <a:avLst/>
          </a:prstGeom>
        </p:spPr>
        <p:txBody>
          <a:bodyPr lIns="0" tIns="0" rIns="0" bIns="0" rtlCol="0" anchor="t">
            <a:spAutoFit/>
          </a:bodyPr>
          <a:lstStyle/>
          <a:p>
            <a:pPr marL="0" lvl="0" indent="0" algn="just">
              <a:lnSpc>
                <a:spcPts val="4968"/>
              </a:lnSpc>
              <a:spcBef>
                <a:spcPct val="0"/>
              </a:spcBef>
            </a:pPr>
            <a:r>
              <a:rPr lang="en-US" sz="3549">
                <a:solidFill>
                  <a:srgbClr val="000000"/>
                </a:solidFill>
                <a:latin typeface="Barlow"/>
              </a:rPr>
              <a:t>All Learning Agreement forms have the same parts (personal data, courses at sending institution, courses at receiving institution &amp; signatures).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9801590" y="0"/>
            <a:ext cx="8486410" cy="5143500"/>
            <a:chOff x="0" y="0"/>
            <a:chExt cx="11315214" cy="6858000"/>
          </a:xfrm>
        </p:grpSpPr>
        <p:pic>
          <p:nvPicPr>
            <p:cNvPr id="5" name="Picture 5"/>
            <p:cNvPicPr>
              <a:picLocks noChangeAspect="1"/>
            </p:cNvPicPr>
            <p:nvPr/>
          </p:nvPicPr>
          <p:blipFill>
            <a:blip r:embed="rId2"/>
            <a:srcRect t="4543" b="4543"/>
            <a:stretch>
              <a:fillRect/>
            </a:stretch>
          </p:blipFill>
          <p:spPr>
            <a:xfrm>
              <a:off x="0" y="0"/>
              <a:ext cx="11315214" cy="6858000"/>
            </a:xfrm>
            <a:prstGeom prst="rect">
              <a:avLst/>
            </a:prstGeom>
          </p:spPr>
        </p:pic>
      </p:grpSp>
      <p:grpSp>
        <p:nvGrpSpPr>
          <p:cNvPr id="6" name="Group 6"/>
          <p:cNvGrpSpPr/>
          <p:nvPr/>
        </p:nvGrpSpPr>
        <p:grpSpPr>
          <a:xfrm>
            <a:off x="9801590" y="5143500"/>
            <a:ext cx="8486410" cy="5143500"/>
            <a:chOff x="0" y="0"/>
            <a:chExt cx="11315214" cy="6858000"/>
          </a:xfrm>
        </p:grpSpPr>
        <p:pic>
          <p:nvPicPr>
            <p:cNvPr id="7" name="Picture 7"/>
            <p:cNvPicPr>
              <a:picLocks noChangeAspect="1"/>
            </p:cNvPicPr>
            <p:nvPr/>
          </p:nvPicPr>
          <p:blipFill>
            <a:blip r:embed="rId3"/>
            <a:srcRect t="4543" b="4543"/>
            <a:stretch>
              <a:fillRect/>
            </a:stretch>
          </p:blipFill>
          <p:spPr>
            <a:xfrm>
              <a:off x="0" y="0"/>
              <a:ext cx="11315214" cy="6858000"/>
            </a:xfrm>
            <a:prstGeom prst="rect">
              <a:avLst/>
            </a:prstGeom>
          </p:spPr>
        </p:pic>
      </p:grpSp>
      <p:sp>
        <p:nvSpPr>
          <p:cNvPr id="8" name="TextBox 8"/>
          <p:cNvSpPr txBox="1"/>
          <p:nvPr/>
        </p:nvSpPr>
        <p:spPr>
          <a:xfrm>
            <a:off x="2064768" y="2017988"/>
            <a:ext cx="7736821" cy="1554745"/>
          </a:xfrm>
          <a:prstGeom prst="rect">
            <a:avLst/>
          </a:prstGeom>
        </p:spPr>
        <p:txBody>
          <a:bodyPr lIns="0" tIns="0" rIns="0" bIns="0" rtlCol="0" anchor="t">
            <a:spAutoFit/>
          </a:bodyPr>
          <a:lstStyle/>
          <a:p>
            <a:pPr marL="0" lvl="0" indent="0" algn="l">
              <a:lnSpc>
                <a:spcPts val="6205"/>
              </a:lnSpc>
              <a:spcBef>
                <a:spcPct val="0"/>
              </a:spcBef>
            </a:pPr>
            <a:r>
              <a:rPr lang="en-US" sz="4810" u="none" strike="noStrike">
                <a:solidFill>
                  <a:srgbClr val="171616"/>
                </a:solidFill>
                <a:latin typeface="Barlow Bold"/>
              </a:rPr>
              <a:t>PARTS OF THE LEARNING AGREEMENT/DICTAMEN</a:t>
            </a:r>
          </a:p>
        </p:txBody>
      </p:sp>
      <p:sp>
        <p:nvSpPr>
          <p:cNvPr id="9" name="TextBox 9"/>
          <p:cNvSpPr txBox="1"/>
          <p:nvPr/>
        </p:nvSpPr>
        <p:spPr>
          <a:xfrm>
            <a:off x="2064768" y="4952705"/>
            <a:ext cx="6895611" cy="855939"/>
          </a:xfrm>
          <a:prstGeom prst="rect">
            <a:avLst/>
          </a:prstGeom>
        </p:spPr>
        <p:txBody>
          <a:bodyPr lIns="0" tIns="0" rIns="0" bIns="0" rtlCol="0" anchor="t">
            <a:spAutoFit/>
          </a:bodyPr>
          <a:lstStyle/>
          <a:p>
            <a:pPr marL="0" lvl="0" indent="0" algn="just">
              <a:lnSpc>
                <a:spcPts val="3421"/>
              </a:lnSpc>
              <a:spcBef>
                <a:spcPct val="0"/>
              </a:spcBef>
            </a:pPr>
            <a:r>
              <a:rPr lang="en-US" sz="2443" u="none" strike="noStrike" dirty="0">
                <a:solidFill>
                  <a:srgbClr val="000000"/>
                </a:solidFill>
                <a:latin typeface="Barlow"/>
              </a:rPr>
              <a:t>Provisional subjects </a:t>
            </a:r>
          </a:p>
          <a:p>
            <a:pPr marL="0" lvl="0" indent="0" algn="just">
              <a:lnSpc>
                <a:spcPts val="3421"/>
              </a:lnSpc>
              <a:spcBef>
                <a:spcPct val="0"/>
              </a:spcBef>
            </a:pPr>
            <a:r>
              <a:rPr lang="en-US" sz="2443" u="none" strike="noStrike" dirty="0">
                <a:solidFill>
                  <a:srgbClr val="000000"/>
                </a:solidFill>
                <a:latin typeface="Barlow"/>
              </a:rPr>
              <a:t>Deadline: February 1</a:t>
            </a:r>
            <a:r>
              <a:rPr lang="en-US" sz="2443" u="none" strike="noStrike" baseline="30000" dirty="0">
                <a:solidFill>
                  <a:srgbClr val="000000"/>
                </a:solidFill>
                <a:latin typeface="Barlow"/>
              </a:rPr>
              <a:t>st</a:t>
            </a:r>
            <a:endParaRPr lang="en-US" sz="2443" u="none" strike="noStrike" dirty="0">
              <a:solidFill>
                <a:srgbClr val="000000"/>
              </a:solidFill>
              <a:latin typeface="Barlow"/>
            </a:endParaRPr>
          </a:p>
        </p:txBody>
      </p:sp>
      <p:sp>
        <p:nvSpPr>
          <p:cNvPr id="10" name="TextBox 10"/>
          <p:cNvSpPr txBox="1"/>
          <p:nvPr/>
        </p:nvSpPr>
        <p:spPr>
          <a:xfrm>
            <a:off x="2064768" y="4258533"/>
            <a:ext cx="7442735" cy="411143"/>
          </a:xfrm>
          <a:prstGeom prst="rect">
            <a:avLst/>
          </a:prstGeom>
        </p:spPr>
        <p:txBody>
          <a:bodyPr lIns="0" tIns="0" rIns="0" bIns="0" rtlCol="0" anchor="t">
            <a:spAutoFit/>
          </a:bodyPr>
          <a:lstStyle/>
          <a:p>
            <a:pPr>
              <a:lnSpc>
                <a:spcPts val="3334"/>
              </a:lnSpc>
            </a:pPr>
            <a:r>
              <a:rPr lang="en-US" sz="2381">
                <a:solidFill>
                  <a:srgbClr val="F29223"/>
                </a:solidFill>
                <a:latin typeface="Barlow Bold"/>
              </a:rPr>
              <a:t>1. Learning Agreement Before Mobility/Predictamen</a:t>
            </a:r>
          </a:p>
        </p:txBody>
      </p:sp>
      <p:sp>
        <p:nvSpPr>
          <p:cNvPr id="11" name="TextBox 11"/>
          <p:cNvSpPr txBox="1"/>
          <p:nvPr/>
        </p:nvSpPr>
        <p:spPr>
          <a:xfrm>
            <a:off x="2064768" y="7239712"/>
            <a:ext cx="6895611" cy="855939"/>
          </a:xfrm>
          <a:prstGeom prst="rect">
            <a:avLst/>
          </a:prstGeom>
        </p:spPr>
        <p:txBody>
          <a:bodyPr lIns="0" tIns="0" rIns="0" bIns="0" rtlCol="0" anchor="t">
            <a:spAutoFit/>
          </a:bodyPr>
          <a:lstStyle/>
          <a:p>
            <a:pPr algn="just">
              <a:lnSpc>
                <a:spcPts val="3421"/>
              </a:lnSpc>
            </a:pPr>
            <a:r>
              <a:rPr lang="en-US" sz="2443" dirty="0">
                <a:solidFill>
                  <a:srgbClr val="000000"/>
                </a:solidFill>
                <a:latin typeface="Barlow"/>
              </a:rPr>
              <a:t>Definitive subjects </a:t>
            </a:r>
          </a:p>
          <a:p>
            <a:pPr marL="0" lvl="0" indent="0" algn="just">
              <a:lnSpc>
                <a:spcPts val="3421"/>
              </a:lnSpc>
              <a:spcBef>
                <a:spcPct val="0"/>
              </a:spcBef>
            </a:pPr>
            <a:r>
              <a:rPr lang="en-US" sz="2443" dirty="0">
                <a:solidFill>
                  <a:srgbClr val="000000"/>
                </a:solidFill>
                <a:latin typeface="Barlow"/>
              </a:rPr>
              <a:t>Deadline: February 27</a:t>
            </a:r>
            <a:r>
              <a:rPr lang="en-US" sz="2443" baseline="30000" dirty="0">
                <a:solidFill>
                  <a:srgbClr val="000000"/>
                </a:solidFill>
                <a:latin typeface="Barlow"/>
              </a:rPr>
              <a:t>th</a:t>
            </a:r>
            <a:endParaRPr lang="en-US" sz="2443" dirty="0">
              <a:solidFill>
                <a:srgbClr val="000000"/>
              </a:solidFill>
              <a:latin typeface="Barlow"/>
            </a:endParaRPr>
          </a:p>
        </p:txBody>
      </p:sp>
      <p:sp>
        <p:nvSpPr>
          <p:cNvPr id="12" name="TextBox 12"/>
          <p:cNvSpPr txBox="1"/>
          <p:nvPr/>
        </p:nvSpPr>
        <p:spPr>
          <a:xfrm>
            <a:off x="2064768" y="6542004"/>
            <a:ext cx="7442735" cy="411143"/>
          </a:xfrm>
          <a:prstGeom prst="rect">
            <a:avLst/>
          </a:prstGeom>
        </p:spPr>
        <p:txBody>
          <a:bodyPr lIns="0" tIns="0" rIns="0" bIns="0" rtlCol="0" anchor="t">
            <a:spAutoFit/>
          </a:bodyPr>
          <a:lstStyle/>
          <a:p>
            <a:pPr>
              <a:lnSpc>
                <a:spcPts val="3334"/>
              </a:lnSpc>
            </a:pPr>
            <a:r>
              <a:rPr lang="en-US" sz="2381">
                <a:solidFill>
                  <a:srgbClr val="F29223"/>
                </a:solidFill>
                <a:latin typeface="Barlow Bold"/>
              </a:rPr>
              <a:t>2. Learning Agreement During Mobility/Dictamen Final </a:t>
            </a:r>
          </a:p>
        </p:txBody>
      </p:sp>
      <p:sp>
        <p:nvSpPr>
          <p:cNvPr id="13" name="Freeform 13"/>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4"/>
            <a:stretch>
              <a:fillRect l="-6201" t="-38038" r="-9113" b="-41345"/>
            </a:stretch>
          </a:blipFill>
        </p:spPr>
        <p:txBody>
          <a:bodyPr/>
          <a:lstStyle/>
          <a:p>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2064768" y="5043457"/>
            <a:ext cx="315451" cy="315451"/>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9841D"/>
            </a:solidFill>
          </p:spPr>
          <p:txBody>
            <a:bodyPr/>
            <a:lstStyle/>
            <a:p>
              <a:endParaRPr lang="it-IT"/>
            </a:p>
          </p:txBody>
        </p:sp>
      </p:grpSp>
      <p:grpSp>
        <p:nvGrpSpPr>
          <p:cNvPr id="6" name="Group 6"/>
          <p:cNvGrpSpPr/>
          <p:nvPr/>
        </p:nvGrpSpPr>
        <p:grpSpPr>
          <a:xfrm>
            <a:off x="2064768" y="6312920"/>
            <a:ext cx="315451" cy="315451"/>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02D07"/>
            </a:solidFill>
          </p:spPr>
          <p:txBody>
            <a:bodyPr/>
            <a:lstStyle/>
            <a:p>
              <a:endParaRPr lang="it-IT"/>
            </a:p>
          </p:txBody>
        </p:sp>
      </p:grpSp>
      <p:grpSp>
        <p:nvGrpSpPr>
          <p:cNvPr id="8" name="Group 8"/>
          <p:cNvGrpSpPr/>
          <p:nvPr/>
        </p:nvGrpSpPr>
        <p:grpSpPr>
          <a:xfrm>
            <a:off x="2064768" y="7582382"/>
            <a:ext cx="315451" cy="315451"/>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4FF"/>
            </a:solidFill>
          </p:spPr>
          <p:txBody>
            <a:bodyPr/>
            <a:lstStyle/>
            <a:p>
              <a:endParaRPr lang="it-IT"/>
            </a:p>
          </p:txBody>
        </p:sp>
      </p:grpSp>
      <p:sp>
        <p:nvSpPr>
          <p:cNvPr id="10" name="Freeform 10"/>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sp>
        <p:nvSpPr>
          <p:cNvPr id="11" name="Freeform 11"/>
          <p:cNvSpPr/>
          <p:nvPr/>
        </p:nvSpPr>
        <p:spPr>
          <a:xfrm>
            <a:off x="11375685" y="352420"/>
            <a:ext cx="6618103" cy="8632731"/>
          </a:xfrm>
          <a:custGeom>
            <a:avLst/>
            <a:gdLst/>
            <a:ahLst/>
            <a:cxnLst/>
            <a:rect l="l" t="t" r="r" b="b"/>
            <a:pathLst>
              <a:path w="6618103" h="8632731">
                <a:moveTo>
                  <a:pt x="0" y="0"/>
                </a:moveTo>
                <a:lnTo>
                  <a:pt x="6618103" y="0"/>
                </a:lnTo>
                <a:lnTo>
                  <a:pt x="6618103" y="8632732"/>
                </a:lnTo>
                <a:lnTo>
                  <a:pt x="0" y="8632732"/>
                </a:lnTo>
                <a:lnTo>
                  <a:pt x="0" y="0"/>
                </a:lnTo>
                <a:close/>
              </a:path>
            </a:pathLst>
          </a:custGeom>
          <a:blipFill>
            <a:blip r:embed="rId3"/>
            <a:stretch>
              <a:fillRect/>
            </a:stretch>
          </a:blipFill>
        </p:spPr>
        <p:txBody>
          <a:bodyPr/>
          <a:lstStyle/>
          <a:p>
            <a:endParaRPr lang="it-IT"/>
          </a:p>
        </p:txBody>
      </p:sp>
      <p:sp>
        <p:nvSpPr>
          <p:cNvPr id="12" name="TextBox 12"/>
          <p:cNvSpPr txBox="1"/>
          <p:nvPr/>
        </p:nvSpPr>
        <p:spPr>
          <a:xfrm>
            <a:off x="2860951" y="4929031"/>
            <a:ext cx="7397725"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dirty="0">
                <a:solidFill>
                  <a:srgbClr val="09841D"/>
                </a:solidFill>
                <a:latin typeface="Barlow Bold"/>
              </a:rPr>
              <a:t>Subjects at UER</a:t>
            </a:r>
          </a:p>
        </p:txBody>
      </p:sp>
      <p:sp>
        <p:nvSpPr>
          <p:cNvPr id="13" name="TextBox 13"/>
          <p:cNvSpPr txBox="1"/>
          <p:nvPr/>
        </p:nvSpPr>
        <p:spPr>
          <a:xfrm>
            <a:off x="2860951" y="6198494"/>
            <a:ext cx="8112029"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D02D07"/>
                </a:solidFill>
                <a:latin typeface="Barlow Bold"/>
              </a:rPr>
              <a:t>Recognized subjects at your home university</a:t>
            </a:r>
          </a:p>
        </p:txBody>
      </p:sp>
      <p:sp>
        <p:nvSpPr>
          <p:cNvPr id="14" name="TextBox 14"/>
          <p:cNvSpPr txBox="1"/>
          <p:nvPr/>
        </p:nvSpPr>
        <p:spPr>
          <a:xfrm>
            <a:off x="2860951" y="7467956"/>
            <a:ext cx="7397725"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0024FF"/>
                </a:solidFill>
                <a:latin typeface="Barlow Bold"/>
              </a:rPr>
              <a:t>Signatures</a:t>
            </a:r>
          </a:p>
        </p:txBody>
      </p:sp>
      <p:sp>
        <p:nvSpPr>
          <p:cNvPr id="15" name="TextBox 15"/>
          <p:cNvSpPr txBox="1"/>
          <p:nvPr/>
        </p:nvSpPr>
        <p:spPr>
          <a:xfrm>
            <a:off x="2064768" y="2017988"/>
            <a:ext cx="7736821" cy="1554745"/>
          </a:xfrm>
          <a:prstGeom prst="rect">
            <a:avLst/>
          </a:prstGeom>
        </p:spPr>
        <p:txBody>
          <a:bodyPr lIns="0" tIns="0" rIns="0" bIns="0" rtlCol="0" anchor="t">
            <a:spAutoFit/>
          </a:bodyPr>
          <a:lstStyle/>
          <a:p>
            <a:pPr marL="0" lvl="0" indent="0" algn="l">
              <a:lnSpc>
                <a:spcPts val="6205"/>
              </a:lnSpc>
              <a:spcBef>
                <a:spcPct val="0"/>
              </a:spcBef>
            </a:pPr>
            <a:r>
              <a:rPr lang="en-US" sz="4810">
                <a:solidFill>
                  <a:srgbClr val="171616"/>
                </a:solidFill>
                <a:latin typeface="Barlow Bold"/>
              </a:rPr>
              <a:t>LA BEFORE MOBILITY/PREDICTAMEN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2064768" y="5043457"/>
            <a:ext cx="315451" cy="315451"/>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9841D"/>
            </a:solidFill>
          </p:spPr>
          <p:txBody>
            <a:bodyPr/>
            <a:lstStyle/>
            <a:p>
              <a:endParaRPr lang="it-IT"/>
            </a:p>
          </p:txBody>
        </p:sp>
      </p:grpSp>
      <p:grpSp>
        <p:nvGrpSpPr>
          <p:cNvPr id="6" name="Group 6"/>
          <p:cNvGrpSpPr/>
          <p:nvPr/>
        </p:nvGrpSpPr>
        <p:grpSpPr>
          <a:xfrm>
            <a:off x="2064768" y="6312920"/>
            <a:ext cx="315451" cy="315451"/>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72677"/>
            </a:solidFill>
          </p:spPr>
          <p:txBody>
            <a:bodyPr/>
            <a:lstStyle/>
            <a:p>
              <a:endParaRPr lang="it-IT"/>
            </a:p>
          </p:txBody>
        </p:sp>
      </p:grpSp>
      <p:grpSp>
        <p:nvGrpSpPr>
          <p:cNvPr id="8" name="Group 8"/>
          <p:cNvGrpSpPr/>
          <p:nvPr/>
        </p:nvGrpSpPr>
        <p:grpSpPr>
          <a:xfrm>
            <a:off x="2064768" y="7582382"/>
            <a:ext cx="315451" cy="315451"/>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ADEA"/>
            </a:solidFill>
          </p:spPr>
          <p:txBody>
            <a:bodyPr/>
            <a:lstStyle/>
            <a:p>
              <a:endParaRPr lang="it-IT"/>
            </a:p>
          </p:txBody>
        </p:sp>
      </p:grpSp>
      <p:sp>
        <p:nvSpPr>
          <p:cNvPr id="10" name="Freeform 10"/>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sp>
        <p:nvSpPr>
          <p:cNvPr id="11" name="TextBox 11"/>
          <p:cNvSpPr txBox="1"/>
          <p:nvPr/>
        </p:nvSpPr>
        <p:spPr>
          <a:xfrm>
            <a:off x="2860951" y="4929031"/>
            <a:ext cx="7397725"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09841D"/>
                </a:solidFill>
                <a:latin typeface="Barlow Bold"/>
              </a:rPr>
              <a:t>Subjects at UER</a:t>
            </a:r>
          </a:p>
        </p:txBody>
      </p:sp>
      <p:sp>
        <p:nvSpPr>
          <p:cNvPr id="12" name="TextBox 12"/>
          <p:cNvSpPr txBox="1"/>
          <p:nvPr/>
        </p:nvSpPr>
        <p:spPr>
          <a:xfrm>
            <a:off x="2860951" y="6198494"/>
            <a:ext cx="8112029"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972677"/>
                </a:solidFill>
                <a:latin typeface="Barlow Bold"/>
              </a:rPr>
              <a:t>Recognized subjects at your home university</a:t>
            </a:r>
          </a:p>
        </p:txBody>
      </p:sp>
      <p:sp>
        <p:nvSpPr>
          <p:cNvPr id="13" name="TextBox 13"/>
          <p:cNvSpPr txBox="1"/>
          <p:nvPr/>
        </p:nvSpPr>
        <p:spPr>
          <a:xfrm>
            <a:off x="2860951" y="7467956"/>
            <a:ext cx="7397725"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26ADEA"/>
                </a:solidFill>
                <a:latin typeface="Barlow Bold"/>
              </a:rPr>
              <a:t>Signatures</a:t>
            </a:r>
          </a:p>
        </p:txBody>
      </p:sp>
      <p:sp>
        <p:nvSpPr>
          <p:cNvPr id="14" name="Freeform 14"/>
          <p:cNvSpPr/>
          <p:nvPr/>
        </p:nvSpPr>
        <p:spPr>
          <a:xfrm>
            <a:off x="10258676" y="2664286"/>
            <a:ext cx="7545425" cy="4958428"/>
          </a:xfrm>
          <a:custGeom>
            <a:avLst/>
            <a:gdLst/>
            <a:ahLst/>
            <a:cxnLst/>
            <a:rect l="l" t="t" r="r" b="b"/>
            <a:pathLst>
              <a:path w="7545425" h="4958428">
                <a:moveTo>
                  <a:pt x="0" y="0"/>
                </a:moveTo>
                <a:lnTo>
                  <a:pt x="7545425" y="0"/>
                </a:lnTo>
                <a:lnTo>
                  <a:pt x="7545425" y="4958428"/>
                </a:lnTo>
                <a:lnTo>
                  <a:pt x="0" y="4958428"/>
                </a:lnTo>
                <a:lnTo>
                  <a:pt x="0" y="0"/>
                </a:lnTo>
                <a:close/>
              </a:path>
            </a:pathLst>
          </a:custGeom>
          <a:blipFill>
            <a:blip r:embed="rId3"/>
            <a:stretch>
              <a:fillRect r="-2115"/>
            </a:stretch>
          </a:blipFill>
        </p:spPr>
        <p:txBody>
          <a:bodyPr/>
          <a:lstStyle/>
          <a:p>
            <a:endParaRPr lang="it-IT"/>
          </a:p>
        </p:txBody>
      </p:sp>
      <p:sp>
        <p:nvSpPr>
          <p:cNvPr id="15" name="TextBox 15"/>
          <p:cNvSpPr txBox="1"/>
          <p:nvPr/>
        </p:nvSpPr>
        <p:spPr>
          <a:xfrm>
            <a:off x="2064768" y="2017988"/>
            <a:ext cx="7736821" cy="1554745"/>
          </a:xfrm>
          <a:prstGeom prst="rect">
            <a:avLst/>
          </a:prstGeom>
        </p:spPr>
        <p:txBody>
          <a:bodyPr lIns="0" tIns="0" rIns="0" bIns="0" rtlCol="0" anchor="t">
            <a:spAutoFit/>
          </a:bodyPr>
          <a:lstStyle/>
          <a:p>
            <a:pPr marL="0" lvl="0" indent="0" algn="l">
              <a:lnSpc>
                <a:spcPts val="6205"/>
              </a:lnSpc>
              <a:spcBef>
                <a:spcPct val="0"/>
              </a:spcBef>
            </a:pPr>
            <a:r>
              <a:rPr lang="en-US" sz="4810">
                <a:solidFill>
                  <a:srgbClr val="171616"/>
                </a:solidFill>
                <a:latin typeface="Barlow Bold"/>
              </a:rPr>
              <a:t>LA BEFORE MOBILITY/PREDICTAMEN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1359852" y="3533438"/>
            <a:ext cx="3038936" cy="3483046"/>
            <a:chOff x="0" y="0"/>
            <a:chExt cx="3883239" cy="4644062"/>
          </a:xfrm>
        </p:grpSpPr>
        <p:sp>
          <p:nvSpPr>
            <p:cNvPr id="5" name="AutoShape 5"/>
            <p:cNvSpPr/>
            <p:nvPr/>
          </p:nvSpPr>
          <p:spPr>
            <a:xfrm>
              <a:off x="0" y="0"/>
              <a:ext cx="3883239" cy="4644062"/>
            </a:xfrm>
            <a:prstGeom prst="rect">
              <a:avLst/>
            </a:prstGeom>
            <a:solidFill>
              <a:srgbClr val="0071B6"/>
            </a:solidFill>
          </p:spPr>
          <p:txBody>
            <a:bodyPr/>
            <a:lstStyle/>
            <a:p>
              <a:endParaRPr lang="it-IT"/>
            </a:p>
          </p:txBody>
        </p:sp>
      </p:grpSp>
      <p:sp>
        <p:nvSpPr>
          <p:cNvPr id="6" name="TextBox 6"/>
          <p:cNvSpPr txBox="1"/>
          <p:nvPr/>
        </p:nvSpPr>
        <p:spPr>
          <a:xfrm>
            <a:off x="1966565" y="1486012"/>
            <a:ext cx="15292735" cy="1307757"/>
          </a:xfrm>
          <a:prstGeom prst="rect">
            <a:avLst/>
          </a:prstGeom>
        </p:spPr>
        <p:txBody>
          <a:bodyPr lIns="0" tIns="0" rIns="0" bIns="0" rtlCol="0" anchor="t">
            <a:spAutoFit/>
          </a:bodyPr>
          <a:lstStyle/>
          <a:p>
            <a:pPr marL="0" lvl="0" indent="0">
              <a:lnSpc>
                <a:spcPts val="5255"/>
              </a:lnSpc>
              <a:spcBef>
                <a:spcPct val="0"/>
              </a:spcBef>
            </a:pPr>
            <a:r>
              <a:rPr lang="en-US" sz="4074">
                <a:solidFill>
                  <a:srgbClr val="171616"/>
                </a:solidFill>
                <a:latin typeface="Barlow Bold"/>
              </a:rPr>
              <a:t>IMPORTANT CONSIDERATIONS ABOUT THE LEARNING AGREEMENT BEFORE MOBILITY/PREDICTAMEN</a:t>
            </a:r>
          </a:p>
        </p:txBody>
      </p:sp>
      <p:grpSp>
        <p:nvGrpSpPr>
          <p:cNvPr id="7" name="Group 7"/>
          <p:cNvGrpSpPr/>
          <p:nvPr/>
        </p:nvGrpSpPr>
        <p:grpSpPr>
          <a:xfrm>
            <a:off x="4610727" y="3533438"/>
            <a:ext cx="3229773" cy="3483046"/>
            <a:chOff x="0" y="0"/>
            <a:chExt cx="4306363" cy="4644062"/>
          </a:xfrm>
        </p:grpSpPr>
        <p:sp>
          <p:nvSpPr>
            <p:cNvPr id="8" name="AutoShape 8"/>
            <p:cNvSpPr/>
            <p:nvPr/>
          </p:nvSpPr>
          <p:spPr>
            <a:xfrm>
              <a:off x="0" y="0"/>
              <a:ext cx="4306363" cy="4644062"/>
            </a:xfrm>
            <a:prstGeom prst="rect">
              <a:avLst/>
            </a:prstGeom>
            <a:solidFill>
              <a:srgbClr val="0071B6"/>
            </a:solidFill>
          </p:spPr>
          <p:txBody>
            <a:bodyPr/>
            <a:lstStyle/>
            <a:p>
              <a:endParaRPr lang="it-IT"/>
            </a:p>
          </p:txBody>
        </p:sp>
      </p:grpSp>
      <p:grpSp>
        <p:nvGrpSpPr>
          <p:cNvPr id="9" name="Group 9"/>
          <p:cNvGrpSpPr/>
          <p:nvPr/>
        </p:nvGrpSpPr>
        <p:grpSpPr>
          <a:xfrm>
            <a:off x="8052439" y="3515171"/>
            <a:ext cx="3270276" cy="3483046"/>
            <a:chOff x="0" y="0"/>
            <a:chExt cx="4138544" cy="4644062"/>
          </a:xfrm>
        </p:grpSpPr>
        <p:sp>
          <p:nvSpPr>
            <p:cNvPr id="10" name="AutoShape 10"/>
            <p:cNvSpPr/>
            <p:nvPr/>
          </p:nvSpPr>
          <p:spPr>
            <a:xfrm>
              <a:off x="0" y="0"/>
              <a:ext cx="4138544" cy="4644062"/>
            </a:xfrm>
            <a:prstGeom prst="rect">
              <a:avLst/>
            </a:prstGeom>
            <a:solidFill>
              <a:srgbClr val="0071B6"/>
            </a:solidFill>
          </p:spPr>
          <p:txBody>
            <a:bodyPr/>
            <a:lstStyle/>
            <a:p>
              <a:endParaRPr lang="it-IT"/>
            </a:p>
          </p:txBody>
        </p:sp>
      </p:grpSp>
      <p:grpSp>
        <p:nvGrpSpPr>
          <p:cNvPr id="11" name="Group 11"/>
          <p:cNvGrpSpPr/>
          <p:nvPr/>
        </p:nvGrpSpPr>
        <p:grpSpPr>
          <a:xfrm>
            <a:off x="11521378" y="3515171"/>
            <a:ext cx="3184223" cy="3483046"/>
            <a:chOff x="0" y="0"/>
            <a:chExt cx="4138544" cy="4644062"/>
          </a:xfrm>
        </p:grpSpPr>
        <p:sp>
          <p:nvSpPr>
            <p:cNvPr id="12" name="AutoShape 12"/>
            <p:cNvSpPr/>
            <p:nvPr/>
          </p:nvSpPr>
          <p:spPr>
            <a:xfrm>
              <a:off x="0" y="0"/>
              <a:ext cx="4138544" cy="4644062"/>
            </a:xfrm>
            <a:prstGeom prst="rect">
              <a:avLst/>
            </a:prstGeom>
            <a:solidFill>
              <a:srgbClr val="0071B6"/>
            </a:solidFill>
          </p:spPr>
          <p:txBody>
            <a:bodyPr/>
            <a:lstStyle/>
            <a:p>
              <a:endParaRPr lang="it-IT"/>
            </a:p>
          </p:txBody>
        </p:sp>
      </p:grpSp>
      <p:sp>
        <p:nvSpPr>
          <p:cNvPr id="13" name="Freeform 13"/>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sp>
        <p:nvSpPr>
          <p:cNvPr id="14" name="TextBox 14"/>
          <p:cNvSpPr txBox="1"/>
          <p:nvPr/>
        </p:nvSpPr>
        <p:spPr>
          <a:xfrm>
            <a:off x="1354667" y="3675266"/>
            <a:ext cx="2912429" cy="474730"/>
          </a:xfrm>
          <a:prstGeom prst="rect">
            <a:avLst/>
          </a:prstGeom>
        </p:spPr>
        <p:txBody>
          <a:bodyPr lIns="0" tIns="0" rIns="0" bIns="0" rtlCol="0" anchor="t">
            <a:spAutoFit/>
          </a:bodyPr>
          <a:lstStyle/>
          <a:p>
            <a:pPr algn="ctr">
              <a:lnSpc>
                <a:spcPts val="3866"/>
              </a:lnSpc>
            </a:pPr>
            <a:r>
              <a:rPr lang="en-US" sz="2761" dirty="0">
                <a:solidFill>
                  <a:srgbClr val="FFFFFF"/>
                </a:solidFill>
                <a:latin typeface="Barlow Bold"/>
              </a:rPr>
              <a:t>WHAT'S FOR?</a:t>
            </a:r>
          </a:p>
        </p:txBody>
      </p:sp>
      <p:sp>
        <p:nvSpPr>
          <p:cNvPr id="15" name="TextBox 15"/>
          <p:cNvSpPr txBox="1"/>
          <p:nvPr/>
        </p:nvSpPr>
        <p:spPr>
          <a:xfrm>
            <a:off x="4613410" y="3664664"/>
            <a:ext cx="3227090" cy="474730"/>
          </a:xfrm>
          <a:prstGeom prst="rect">
            <a:avLst/>
          </a:prstGeom>
        </p:spPr>
        <p:txBody>
          <a:bodyPr lIns="0" tIns="0" rIns="0" bIns="0" rtlCol="0" anchor="t">
            <a:spAutoFit/>
          </a:bodyPr>
          <a:lstStyle/>
          <a:p>
            <a:pPr algn="ctr">
              <a:lnSpc>
                <a:spcPts val="3866"/>
              </a:lnSpc>
            </a:pPr>
            <a:r>
              <a:rPr lang="en-US" sz="2761" dirty="0">
                <a:solidFill>
                  <a:srgbClr val="FFFFFF"/>
                </a:solidFill>
                <a:latin typeface="Barlow Bold"/>
              </a:rPr>
              <a:t>WHERE?</a:t>
            </a:r>
          </a:p>
        </p:txBody>
      </p:sp>
      <p:sp>
        <p:nvSpPr>
          <p:cNvPr id="16" name="TextBox 16"/>
          <p:cNvSpPr txBox="1"/>
          <p:nvPr/>
        </p:nvSpPr>
        <p:spPr>
          <a:xfrm>
            <a:off x="8162324" y="3675266"/>
            <a:ext cx="3101226" cy="474730"/>
          </a:xfrm>
          <a:prstGeom prst="rect">
            <a:avLst/>
          </a:prstGeom>
        </p:spPr>
        <p:txBody>
          <a:bodyPr lIns="0" tIns="0" rIns="0" bIns="0" rtlCol="0" anchor="t">
            <a:spAutoFit/>
          </a:bodyPr>
          <a:lstStyle/>
          <a:p>
            <a:pPr algn="ctr">
              <a:lnSpc>
                <a:spcPts val="3866"/>
              </a:lnSpc>
            </a:pPr>
            <a:r>
              <a:rPr lang="en-US" sz="2761" dirty="0">
                <a:solidFill>
                  <a:srgbClr val="FFFFFF"/>
                </a:solidFill>
                <a:latin typeface="Barlow Bold"/>
              </a:rPr>
              <a:t>HOW?</a:t>
            </a:r>
          </a:p>
        </p:txBody>
      </p:sp>
      <p:sp>
        <p:nvSpPr>
          <p:cNvPr id="17" name="TextBox 17"/>
          <p:cNvSpPr txBox="1"/>
          <p:nvPr/>
        </p:nvSpPr>
        <p:spPr>
          <a:xfrm>
            <a:off x="11562876" y="3651345"/>
            <a:ext cx="3101226" cy="474730"/>
          </a:xfrm>
          <a:prstGeom prst="rect">
            <a:avLst/>
          </a:prstGeom>
        </p:spPr>
        <p:txBody>
          <a:bodyPr lIns="0" tIns="0" rIns="0" bIns="0" rtlCol="0" anchor="t">
            <a:spAutoFit/>
          </a:bodyPr>
          <a:lstStyle/>
          <a:p>
            <a:pPr algn="ctr">
              <a:lnSpc>
                <a:spcPts val="3866"/>
              </a:lnSpc>
            </a:pPr>
            <a:r>
              <a:rPr lang="en-US" sz="2761" dirty="0">
                <a:solidFill>
                  <a:srgbClr val="FFFFFF"/>
                </a:solidFill>
                <a:latin typeface="Barlow Bold"/>
              </a:rPr>
              <a:t>WHEN?</a:t>
            </a:r>
          </a:p>
        </p:txBody>
      </p:sp>
      <p:sp>
        <p:nvSpPr>
          <p:cNvPr id="18" name="TextBox 18"/>
          <p:cNvSpPr txBox="1"/>
          <p:nvPr/>
        </p:nvSpPr>
        <p:spPr>
          <a:xfrm>
            <a:off x="1531020" y="4573430"/>
            <a:ext cx="2559722" cy="1403062"/>
          </a:xfrm>
          <a:prstGeom prst="rect">
            <a:avLst/>
          </a:prstGeom>
        </p:spPr>
        <p:txBody>
          <a:bodyPr lIns="0" tIns="0" rIns="0" bIns="0" rtlCol="0" anchor="t">
            <a:spAutoFit/>
          </a:bodyPr>
          <a:lstStyle/>
          <a:p>
            <a:pPr marL="0" lvl="0" indent="0" algn="ctr">
              <a:lnSpc>
                <a:spcPts val="2286"/>
              </a:lnSpc>
              <a:spcBef>
                <a:spcPct val="0"/>
              </a:spcBef>
            </a:pPr>
            <a:r>
              <a:rPr lang="en-US" sz="1633" dirty="0">
                <a:solidFill>
                  <a:srgbClr val="FFFFFF"/>
                </a:solidFill>
                <a:latin typeface="Barlow Medium"/>
              </a:rPr>
              <a:t>To agree among you, your home university and UER your provisional courses at UER and their recognition at your home university.</a:t>
            </a:r>
          </a:p>
        </p:txBody>
      </p:sp>
      <p:sp>
        <p:nvSpPr>
          <p:cNvPr id="19" name="TextBox 19"/>
          <p:cNvSpPr txBox="1"/>
          <p:nvPr/>
        </p:nvSpPr>
        <p:spPr>
          <a:xfrm>
            <a:off x="4853303" y="4573430"/>
            <a:ext cx="2744620" cy="1686257"/>
          </a:xfrm>
          <a:prstGeom prst="rect">
            <a:avLst/>
          </a:prstGeom>
        </p:spPr>
        <p:txBody>
          <a:bodyPr lIns="0" tIns="0" rIns="0" bIns="0" rtlCol="0" anchor="t">
            <a:spAutoFit/>
          </a:bodyPr>
          <a:lstStyle/>
          <a:p>
            <a:pPr marL="0" lvl="0" indent="0" algn="ctr">
              <a:lnSpc>
                <a:spcPts val="2286"/>
              </a:lnSpc>
              <a:spcBef>
                <a:spcPct val="0"/>
              </a:spcBef>
            </a:pPr>
            <a:r>
              <a:rPr lang="en-US" sz="1633" dirty="0">
                <a:solidFill>
                  <a:srgbClr val="FFFFFF"/>
                </a:solidFill>
                <a:latin typeface="Barlow Medium"/>
              </a:rPr>
              <a:t>The form will be provided by your Home University. Alternatively, you can download it from UER International Student Guide. (*Not applicable to OLA)</a:t>
            </a:r>
          </a:p>
        </p:txBody>
      </p:sp>
      <p:sp>
        <p:nvSpPr>
          <p:cNvPr id="20" name="TextBox 20"/>
          <p:cNvSpPr txBox="1"/>
          <p:nvPr/>
        </p:nvSpPr>
        <p:spPr>
          <a:xfrm>
            <a:off x="8398451" y="4573430"/>
            <a:ext cx="2744620" cy="2304221"/>
          </a:xfrm>
          <a:prstGeom prst="rect">
            <a:avLst/>
          </a:prstGeom>
        </p:spPr>
        <p:txBody>
          <a:bodyPr lIns="0" tIns="0" rIns="0" bIns="0" rtlCol="0" anchor="t">
            <a:spAutoFit/>
          </a:bodyPr>
          <a:lstStyle/>
          <a:p>
            <a:pPr algn="ctr">
              <a:lnSpc>
                <a:spcPts val="2286"/>
              </a:lnSpc>
            </a:pPr>
            <a:r>
              <a:rPr lang="en-US" sz="1633" dirty="0">
                <a:solidFill>
                  <a:srgbClr val="FFFFFF"/>
                </a:solidFill>
                <a:latin typeface="Barlow Medium"/>
              </a:rPr>
              <a:t>You need to send it to UER once it is already signed by both you and your home university. It should contain the same courses that you have already included in your</a:t>
            </a:r>
          </a:p>
          <a:p>
            <a:pPr algn="ctr">
              <a:lnSpc>
                <a:spcPts val="2286"/>
              </a:lnSpc>
            </a:pPr>
            <a:endParaRPr lang="en-US" sz="1633" dirty="0">
              <a:solidFill>
                <a:srgbClr val="FFFFFF"/>
              </a:solidFill>
              <a:latin typeface="Barlow Medium"/>
            </a:endParaRPr>
          </a:p>
          <a:p>
            <a:pPr marL="0" lvl="0" indent="0" algn="ctr">
              <a:lnSpc>
                <a:spcPts val="2052"/>
              </a:lnSpc>
              <a:spcBef>
                <a:spcPct val="0"/>
              </a:spcBef>
            </a:pPr>
            <a:r>
              <a:rPr lang="en-US" sz="1465" u="sng" dirty="0">
                <a:solidFill>
                  <a:srgbClr val="FFFFFF"/>
                </a:solidFill>
                <a:latin typeface="Barlow Bold"/>
                <a:hlinkClick r:id="rId3" tooltip="https://www.universitaeuropeadiroma.it/wp-content/uploads/2022/03/InternationalExchangeApplicationForm-1.doc"/>
              </a:rPr>
              <a:t>UER Exchange Application Form</a:t>
            </a:r>
          </a:p>
        </p:txBody>
      </p:sp>
      <p:sp>
        <p:nvSpPr>
          <p:cNvPr id="21" name="TextBox 21"/>
          <p:cNvSpPr txBox="1"/>
          <p:nvPr/>
        </p:nvSpPr>
        <p:spPr>
          <a:xfrm>
            <a:off x="11781337" y="4576218"/>
            <a:ext cx="2744620" cy="852990"/>
          </a:xfrm>
          <a:prstGeom prst="rect">
            <a:avLst/>
          </a:prstGeom>
        </p:spPr>
        <p:txBody>
          <a:bodyPr lIns="0" tIns="0" rIns="0" bIns="0" rtlCol="0" anchor="t">
            <a:spAutoFit/>
          </a:bodyPr>
          <a:lstStyle/>
          <a:p>
            <a:pPr marL="0" lvl="0" indent="0" algn="ctr">
              <a:lnSpc>
                <a:spcPts val="2286"/>
              </a:lnSpc>
              <a:spcBef>
                <a:spcPct val="0"/>
              </a:spcBef>
            </a:pPr>
            <a:r>
              <a:rPr lang="en-US" sz="1633" dirty="0">
                <a:solidFill>
                  <a:srgbClr val="FFFFFF"/>
                </a:solidFill>
                <a:latin typeface="Barlow Medium"/>
              </a:rPr>
              <a:t>Until February 1</a:t>
            </a:r>
            <a:r>
              <a:rPr lang="en-US" sz="1633" baseline="30000" dirty="0">
                <a:solidFill>
                  <a:srgbClr val="FFFFFF"/>
                </a:solidFill>
                <a:latin typeface="Barlow Medium"/>
              </a:rPr>
              <a:t>st</a:t>
            </a:r>
            <a:r>
              <a:rPr lang="en-US" sz="1633" dirty="0">
                <a:solidFill>
                  <a:srgbClr val="FFFFFF"/>
                </a:solidFill>
                <a:latin typeface="Barlow Medium"/>
              </a:rPr>
              <a:t> to submit it to UER, already signed by you and your home university.</a:t>
            </a:r>
          </a:p>
        </p:txBody>
      </p:sp>
      <p:grpSp>
        <p:nvGrpSpPr>
          <p:cNvPr id="22" name="Group 22"/>
          <p:cNvGrpSpPr/>
          <p:nvPr/>
        </p:nvGrpSpPr>
        <p:grpSpPr>
          <a:xfrm>
            <a:off x="14933940" y="3533438"/>
            <a:ext cx="3103908" cy="3460017"/>
            <a:chOff x="0" y="0"/>
            <a:chExt cx="4138544" cy="4644062"/>
          </a:xfrm>
        </p:grpSpPr>
        <p:sp>
          <p:nvSpPr>
            <p:cNvPr id="23" name="AutoShape 23"/>
            <p:cNvSpPr/>
            <p:nvPr/>
          </p:nvSpPr>
          <p:spPr>
            <a:xfrm>
              <a:off x="0" y="0"/>
              <a:ext cx="4138544" cy="4644062"/>
            </a:xfrm>
            <a:prstGeom prst="rect">
              <a:avLst/>
            </a:prstGeom>
            <a:solidFill>
              <a:srgbClr val="0071B6"/>
            </a:solidFill>
          </p:spPr>
          <p:txBody>
            <a:bodyPr/>
            <a:lstStyle/>
            <a:p>
              <a:endParaRPr lang="it-IT"/>
            </a:p>
          </p:txBody>
        </p:sp>
      </p:grpSp>
      <p:sp>
        <p:nvSpPr>
          <p:cNvPr id="24" name="TextBox 24"/>
          <p:cNvSpPr txBox="1"/>
          <p:nvPr/>
        </p:nvSpPr>
        <p:spPr>
          <a:xfrm>
            <a:off x="14933940" y="3677085"/>
            <a:ext cx="3101226" cy="423251"/>
          </a:xfrm>
          <a:prstGeom prst="rect">
            <a:avLst/>
          </a:prstGeom>
        </p:spPr>
        <p:txBody>
          <a:bodyPr lIns="0" tIns="0" rIns="0" bIns="0" rtlCol="0" anchor="t">
            <a:spAutoFit/>
          </a:bodyPr>
          <a:lstStyle/>
          <a:p>
            <a:pPr algn="ctr">
              <a:lnSpc>
                <a:spcPts val="3446"/>
              </a:lnSpc>
            </a:pPr>
            <a:r>
              <a:rPr lang="en-US" sz="2461">
                <a:solidFill>
                  <a:srgbClr val="FFFFFF"/>
                </a:solidFill>
                <a:latin typeface="Barlow Bold"/>
              </a:rPr>
              <a:t>IS IT PROVISIONAL?</a:t>
            </a:r>
          </a:p>
        </p:txBody>
      </p:sp>
      <p:sp>
        <p:nvSpPr>
          <p:cNvPr id="25" name="TextBox 25"/>
          <p:cNvSpPr txBox="1"/>
          <p:nvPr/>
        </p:nvSpPr>
        <p:spPr>
          <a:xfrm>
            <a:off x="15113584" y="4466610"/>
            <a:ext cx="2744620" cy="1403062"/>
          </a:xfrm>
          <a:prstGeom prst="rect">
            <a:avLst/>
          </a:prstGeom>
        </p:spPr>
        <p:txBody>
          <a:bodyPr lIns="0" tIns="0" rIns="0" bIns="0" rtlCol="0" anchor="t">
            <a:spAutoFit/>
          </a:bodyPr>
          <a:lstStyle/>
          <a:p>
            <a:pPr marL="0" lvl="0" indent="0" algn="ctr">
              <a:lnSpc>
                <a:spcPts val="2286"/>
              </a:lnSpc>
              <a:spcBef>
                <a:spcPct val="0"/>
              </a:spcBef>
            </a:pPr>
            <a:r>
              <a:rPr lang="en-US" sz="1633" dirty="0">
                <a:solidFill>
                  <a:srgbClr val="FFFFFF"/>
                </a:solidFill>
                <a:latin typeface="Barlow Medium"/>
              </a:rPr>
              <a:t>Yes. Once the schedules will be published and the lessons started, you will have 2 weeks to make the necessary changes.</a:t>
            </a:r>
          </a:p>
        </p:txBody>
      </p:sp>
      <p:sp>
        <p:nvSpPr>
          <p:cNvPr id="26" name="AutoShape 26"/>
          <p:cNvSpPr/>
          <p:nvPr/>
        </p:nvSpPr>
        <p:spPr>
          <a:xfrm flipV="1">
            <a:off x="488707" y="4276549"/>
            <a:ext cx="18635050" cy="4762"/>
          </a:xfrm>
          <a:prstGeom prst="line">
            <a:avLst/>
          </a:prstGeom>
          <a:ln w="9525" cap="flat">
            <a:solidFill>
              <a:srgbClr val="FFFFFF"/>
            </a:solidFill>
            <a:prstDash val="solid"/>
            <a:headEnd type="none" w="sm" len="sm"/>
            <a:tailEnd type="none" w="sm" len="sm"/>
          </a:ln>
        </p:spPr>
        <p:txBody>
          <a:bodyPr/>
          <a:lstStyle/>
          <a:p>
            <a:endParaRPr lang="it-IT"/>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455</Words>
  <Application>Microsoft Office PowerPoint</Application>
  <PresentationFormat>Personalizzato</PresentationFormat>
  <Paragraphs>59</Paragraphs>
  <Slides>12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12</vt:i4>
      </vt:variant>
    </vt:vector>
  </HeadingPairs>
  <TitlesOfParts>
    <vt:vector size="19" baseType="lpstr">
      <vt:lpstr>Calibri</vt:lpstr>
      <vt:lpstr>Barlow Medium</vt:lpstr>
      <vt:lpstr>Barlow Bold</vt:lpstr>
      <vt:lpstr>Barlow</vt:lpstr>
      <vt:lpstr>Barlow Ultra-Bold</vt:lpstr>
      <vt:lpstr>Arial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UER International - Learning Agreement Before Mobility - 2023</dc:title>
  <cp:lastModifiedBy>Laura Polimadei</cp:lastModifiedBy>
  <cp:revision>4</cp:revision>
  <dcterms:created xsi:type="dcterms:W3CDTF">2006-08-16T00:00:00Z</dcterms:created>
  <dcterms:modified xsi:type="dcterms:W3CDTF">2025-10-14T13:44:51Z</dcterms:modified>
  <dc:identifier>DAFsdMjvW4M</dc:identifier>
</cp:coreProperties>
</file>