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arlow" panose="00000500000000000000" pitchFamily="2" charset="0"/>
      <p:regular r:id="rId10"/>
      <p:bold r:id="rId11"/>
      <p:italic r:id="rId12"/>
      <p:boldItalic r:id="rId13"/>
    </p:embeddedFont>
    <p:embeddedFont>
      <p:font typeface="Barlow Bold" panose="00000800000000000000" charset="0"/>
      <p:regular r:id="rId14"/>
    </p:embeddedFont>
    <p:embeddedFont>
      <p:font typeface="Barlow Italics" panose="020B0604020202020204" charset="0"/>
      <p:regular r:id="rId15"/>
    </p:embeddedFont>
    <p:embeddedFont>
      <p:font typeface="Barlow Medium" panose="000006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5F621CF5-5EEF-49D3-B285-664F411121A0}"/>
    <pc:docChg chg="modSld">
      <pc:chgData name="Laura Polimadei" userId="350383c6-760a-44c6-a4b3-e81b26576e2f" providerId="ADAL" clId="{5F621CF5-5EEF-49D3-B285-664F411121A0}" dt="2024-11-13T16:06:24.629" v="7" actId="20577"/>
      <pc:docMkLst>
        <pc:docMk/>
      </pc:docMkLst>
      <pc:sldChg chg="modSp mod">
        <pc:chgData name="Laura Polimadei" userId="350383c6-760a-44c6-a4b3-e81b26576e2f" providerId="ADAL" clId="{5F621CF5-5EEF-49D3-B285-664F411121A0}" dt="2024-11-13T16:06:24.629" v="7" actId="20577"/>
        <pc:sldMkLst>
          <pc:docMk/>
          <pc:sldMk cId="0" sldId="259"/>
        </pc:sldMkLst>
      </pc:sldChg>
    </pc:docChg>
  </pc:docChgLst>
  <pc:docChgLst>
    <pc:chgData name="Laura Polimadei" userId="350383c6-760a-44c6-a4b3-e81b26576e2f" providerId="ADAL" clId="{7E39E4C5-DD87-407F-A277-2540FBE3D3CA}"/>
    <pc:docChg chg="modSld">
      <pc:chgData name="Laura Polimadei" userId="350383c6-760a-44c6-a4b3-e81b26576e2f" providerId="ADAL" clId="{7E39E4C5-DD87-407F-A277-2540FBE3D3CA}" dt="2024-08-21T10:50:33.899" v="6" actId="20577"/>
      <pc:docMkLst>
        <pc:docMk/>
      </pc:docMkLst>
      <pc:sldChg chg="modSp mod">
        <pc:chgData name="Laura Polimadei" userId="350383c6-760a-44c6-a4b3-e81b26576e2f" providerId="ADAL" clId="{7E39E4C5-DD87-407F-A277-2540FBE3D3CA}" dt="2024-08-21T10:50:20.271" v="5" actId="20577"/>
        <pc:sldMkLst>
          <pc:docMk/>
          <pc:sldMk cId="0" sldId="259"/>
        </pc:sldMkLst>
      </pc:sldChg>
      <pc:sldChg chg="modSp mod">
        <pc:chgData name="Laura Polimadei" userId="350383c6-760a-44c6-a4b3-e81b26576e2f" providerId="ADAL" clId="{7E39E4C5-DD87-407F-A277-2540FBE3D3CA}" dt="2024-08-21T10:50:33.899" v="6" actId="20577"/>
        <pc:sldMkLst>
          <pc:docMk/>
          <pc:sldMk cId="0" sldId="262"/>
        </pc:sldMkLst>
      </pc:sldChg>
    </pc:docChg>
  </pc:docChgLst>
  <pc:docChgLst>
    <pc:chgData name="Laura Polimadei" userId="350383c6-760a-44c6-a4b3-e81b26576e2f" providerId="ADAL" clId="{1B6B580B-5FC4-4F8F-92AE-BB2C2CEAD22D}"/>
    <pc:docChg chg="modSld">
      <pc:chgData name="Laura Polimadei" userId="350383c6-760a-44c6-a4b3-e81b26576e2f" providerId="ADAL" clId="{1B6B580B-5FC4-4F8F-92AE-BB2C2CEAD22D}" dt="2024-02-12T10:40:38.571" v="5" actId="20577"/>
      <pc:docMkLst>
        <pc:docMk/>
      </pc:docMkLst>
      <pc:sldChg chg="modSp mod">
        <pc:chgData name="Laura Polimadei" userId="350383c6-760a-44c6-a4b3-e81b26576e2f" providerId="ADAL" clId="{1B6B580B-5FC4-4F8F-92AE-BB2C2CEAD22D}" dt="2024-02-12T10:40:38.571" v="5" actId="20577"/>
        <pc:sldMkLst>
          <pc:docMk/>
          <pc:sldMk cId="0" sldId="259"/>
        </pc:sldMkLst>
      </pc:sldChg>
    </pc:docChg>
  </pc:docChgLst>
  <pc:docChgLst>
    <pc:chgData name="Laura Polimadei" userId="350383c6-760a-44c6-a4b3-e81b26576e2f" providerId="ADAL" clId="{B51E1D93-5EE3-40BF-8C43-1B18B1C1914C}"/>
    <pc:docChg chg="custSel modSld">
      <pc:chgData name="Laura Polimadei" userId="350383c6-760a-44c6-a4b3-e81b26576e2f" providerId="ADAL" clId="{B51E1D93-5EE3-40BF-8C43-1B18B1C1914C}" dt="2025-10-14T13:48:29.639" v="44" actId="113"/>
      <pc:docMkLst>
        <pc:docMk/>
      </pc:docMkLst>
      <pc:sldChg chg="modSp mod">
        <pc:chgData name="Laura Polimadei" userId="350383c6-760a-44c6-a4b3-e81b26576e2f" providerId="ADAL" clId="{B51E1D93-5EE3-40BF-8C43-1B18B1C1914C}" dt="2025-10-14T13:48:29.639" v="44" actId="113"/>
        <pc:sldMkLst>
          <pc:docMk/>
          <pc:sldMk cId="0" sldId="259"/>
        </pc:sldMkLst>
        <pc:spChg chg="mod">
          <ac:chgData name="Laura Polimadei" userId="350383c6-760a-44c6-a4b3-e81b26576e2f" providerId="ADAL" clId="{B51E1D93-5EE3-40BF-8C43-1B18B1C1914C}" dt="2025-10-14T13:48:29.639" v="44" actId="113"/>
          <ac:spMkLst>
            <pc:docMk/>
            <pc:sldMk cId="0" sldId="259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er.instructur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canvas-student/id480883488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hyperlink" Target="https://play.google.com/store/apps/details?id=com.instructure.candroid&amp;hl=it&amp;gl=US&amp;pl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ssistenza.informatica@unier.it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8343210" y="6095616"/>
            <a:ext cx="79982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488706" y="8936529"/>
            <a:ext cx="3155970" cy="925175"/>
          </a:xfrm>
          <a:custGeom>
            <a:avLst/>
            <a:gdLst/>
            <a:ahLst/>
            <a:cxnLst/>
            <a:rect l="l" t="t" r="r" b="b"/>
            <a:pathLst>
              <a:path w="3155970" h="925175">
                <a:moveTo>
                  <a:pt x="0" y="0"/>
                </a:moveTo>
                <a:lnTo>
                  <a:pt x="3155969" y="0"/>
                </a:lnTo>
                <a:lnTo>
                  <a:pt x="3155969" y="925175"/>
                </a:lnTo>
                <a:lnTo>
                  <a:pt x="0" y="925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USER MANUAL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7495" y="3983227"/>
            <a:ext cx="15146993" cy="144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54"/>
              </a:lnSpc>
              <a:spcBef>
                <a:spcPct val="0"/>
              </a:spcBef>
            </a:pPr>
            <a:r>
              <a:rPr lang="en-US" sz="8395">
                <a:solidFill>
                  <a:srgbClr val="171616"/>
                </a:solidFill>
                <a:latin typeface="Barlow Bold"/>
              </a:rPr>
              <a:t>LEARNING PLATFORM CANVAS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627" r="3627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CANVAS?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3116719"/>
            <a:ext cx="6780234" cy="373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3"/>
              </a:lnSpc>
            </a:pPr>
            <a:r>
              <a:rPr lang="en-US" sz="3222">
                <a:solidFill>
                  <a:srgbClr val="171616"/>
                </a:solidFill>
                <a:latin typeface="Barlow"/>
              </a:rPr>
              <a:t>The Learning Management System educational platform of the Università Europea di Roma from A.Y. 2022/2023 where teachers upload teaching material such as Power Point presentations, biographies, etc.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42092"/>
            <a:ext cx="4322570" cy="330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7"/>
              </a:lnSpc>
            </a:pPr>
            <a:r>
              <a:rPr lang="en-US" sz="6819">
                <a:solidFill>
                  <a:srgbClr val="FFFFFF"/>
                </a:solidFill>
                <a:latin typeface="Barlow Bold"/>
              </a:rPr>
              <a:t>ACCESS TO THE PLATFORM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86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7"/>
              </a:lnSpc>
            </a:pPr>
            <a:r>
              <a:rPr lang="en-US" sz="3548">
                <a:solidFill>
                  <a:srgbClr val="000000"/>
                </a:solidFill>
                <a:latin typeface="Barlow"/>
              </a:rPr>
              <a:t>To access Canvas, you need to connect to the following link:</a:t>
            </a:r>
          </a:p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>
                <a:solidFill>
                  <a:srgbClr val="000000"/>
                </a:solidFill>
                <a:latin typeface="Barlow Bold"/>
                <a:hlinkClick r:id="rId3" tooltip="https://uer.instructure.com"/>
              </a:rPr>
              <a:t>https://uer.instructure.com/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The platform access credentials (Username, Password) are the same as those used to access the ESSE3 system.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516183" y="-768403"/>
            <a:ext cx="9113874" cy="12504530"/>
            <a:chOff x="0" y="0"/>
            <a:chExt cx="2400362" cy="3293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0362" cy="3293374"/>
            </a:xfrm>
            <a:custGeom>
              <a:avLst/>
              <a:gdLst/>
              <a:ahLst/>
              <a:cxnLst/>
              <a:rect l="l" t="t" r="r" b="b"/>
              <a:pathLst>
                <a:path w="2400362" h="3293374">
                  <a:moveTo>
                    <a:pt x="0" y="0"/>
                  </a:moveTo>
                  <a:lnTo>
                    <a:pt x="2400362" y="0"/>
                  </a:lnTo>
                  <a:lnTo>
                    <a:pt x="2400362" y="3293374"/>
                  </a:lnTo>
                  <a:lnTo>
                    <a:pt x="0" y="3293374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80" b="-277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2064768" y="5143500"/>
            <a:ext cx="890307" cy="759189"/>
          </a:xfrm>
          <a:custGeom>
            <a:avLst/>
            <a:gdLst/>
            <a:ahLst/>
            <a:cxnLst/>
            <a:rect l="l" t="t" r="r" b="b"/>
            <a:pathLst>
              <a:path w="890307" h="759189">
                <a:moveTo>
                  <a:pt x="0" y="0"/>
                </a:moveTo>
                <a:lnTo>
                  <a:pt x="890308" y="0"/>
                </a:lnTo>
                <a:lnTo>
                  <a:pt x="890308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 rot="1146798" flipV="1">
            <a:off x="2984072" y="5303914"/>
            <a:ext cx="1551719" cy="438361"/>
          </a:xfrm>
          <a:custGeom>
            <a:avLst/>
            <a:gdLst/>
            <a:ahLst/>
            <a:cxnLst/>
            <a:rect l="l" t="t" r="r" b="b"/>
            <a:pathLst>
              <a:path w="1551719" h="438361">
                <a:moveTo>
                  <a:pt x="0" y="438361"/>
                </a:moveTo>
                <a:lnTo>
                  <a:pt x="1551719" y="438361"/>
                </a:lnTo>
                <a:lnTo>
                  <a:pt x="1551719" y="0"/>
                </a:lnTo>
                <a:lnTo>
                  <a:pt x="0" y="0"/>
                </a:lnTo>
                <a:lnTo>
                  <a:pt x="0" y="4383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090776" y="2347478"/>
            <a:ext cx="7701234" cy="4417335"/>
            <a:chOff x="0" y="0"/>
            <a:chExt cx="7981950" cy="4578350"/>
          </a:xfrm>
        </p:grpSpPr>
        <p:sp>
          <p:nvSpPr>
            <p:cNvPr id="11" name="Freeform 11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b="-11018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64768" y="2017988"/>
            <a:ext cx="7736821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DASHBOARD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64768" y="3262218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"/>
              </a:rPr>
              <a:t>After logging in to the platform, the dashboard will be displayed containing the list of courses assigned to the student.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64768" y="6093053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The courses will be available from </a:t>
            </a:r>
            <a:r>
              <a:rPr lang="en-US" sz="2443" b="1" dirty="0">
                <a:solidFill>
                  <a:srgbClr val="000000"/>
                </a:solidFill>
                <a:latin typeface="Barlow"/>
              </a:rPr>
              <a:t>27/02/2026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 (deadline of the Learning Agreement during the mobility). </a:t>
            </a:r>
            <a:r>
              <a:rPr lang="en-US" sz="2443" b="1" dirty="0">
                <a:solidFill>
                  <a:srgbClr val="000000"/>
                </a:solidFill>
                <a:latin typeface="Barlow"/>
              </a:rPr>
              <a:t>You won’t have access until then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2064768" y="5143500"/>
            <a:ext cx="890307" cy="759189"/>
          </a:xfrm>
          <a:custGeom>
            <a:avLst/>
            <a:gdLst/>
            <a:ahLst/>
            <a:cxnLst/>
            <a:rect l="l" t="t" r="r" b="b"/>
            <a:pathLst>
              <a:path w="890307" h="759189">
                <a:moveTo>
                  <a:pt x="0" y="0"/>
                </a:moveTo>
                <a:lnTo>
                  <a:pt x="890308" y="0"/>
                </a:lnTo>
                <a:lnTo>
                  <a:pt x="890308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rot="1146798" flipV="1">
            <a:off x="2984072" y="5303914"/>
            <a:ext cx="1551719" cy="438361"/>
          </a:xfrm>
          <a:custGeom>
            <a:avLst/>
            <a:gdLst/>
            <a:ahLst/>
            <a:cxnLst/>
            <a:rect l="l" t="t" r="r" b="b"/>
            <a:pathLst>
              <a:path w="1551719" h="438361">
                <a:moveTo>
                  <a:pt x="0" y="438361"/>
                </a:moveTo>
                <a:lnTo>
                  <a:pt x="1551719" y="438361"/>
                </a:lnTo>
                <a:lnTo>
                  <a:pt x="1551719" y="0"/>
                </a:lnTo>
                <a:lnTo>
                  <a:pt x="0" y="0"/>
                </a:lnTo>
                <a:lnTo>
                  <a:pt x="0" y="4383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064768" y="2017988"/>
            <a:ext cx="7736821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LEARNING MATERIALS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64768" y="3262218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"/>
              </a:rPr>
              <a:t>It is possible to view the teaching materials and / or the course contents by clicking on one of the courses on the dashboard.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64768" y="6093053"/>
            <a:ext cx="6895611" cy="128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>
                <a:solidFill>
                  <a:srgbClr val="000000"/>
                </a:solidFill>
                <a:latin typeface="Barlow"/>
              </a:rPr>
              <a:t>In courses where no material has yet been uploaded, will be displayed the message: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 Italics"/>
              </a:rPr>
              <a:t>"Nessun modulo è stato definito per questo corso."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16183" y="-768403"/>
            <a:ext cx="9113874" cy="12504530"/>
            <a:chOff x="0" y="0"/>
            <a:chExt cx="2400362" cy="3293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0362" cy="3293374"/>
            </a:xfrm>
            <a:custGeom>
              <a:avLst/>
              <a:gdLst/>
              <a:ahLst/>
              <a:cxnLst/>
              <a:rect l="l" t="t" r="r" b="b"/>
              <a:pathLst>
                <a:path w="2400362" h="3293374">
                  <a:moveTo>
                    <a:pt x="0" y="0"/>
                  </a:moveTo>
                  <a:lnTo>
                    <a:pt x="2400362" y="0"/>
                  </a:lnTo>
                  <a:lnTo>
                    <a:pt x="2400362" y="3293374"/>
                  </a:lnTo>
                  <a:lnTo>
                    <a:pt x="0" y="3293374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7780" b="-27780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090776" y="2347478"/>
            <a:ext cx="7701234" cy="4417335"/>
            <a:chOff x="0" y="0"/>
            <a:chExt cx="7981950" cy="4578350"/>
          </a:xfrm>
        </p:grpSpPr>
        <p:sp>
          <p:nvSpPr>
            <p:cNvPr id="14" name="Freeform 14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r="-1513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3429" y="0"/>
            <a:ext cx="8287100" cy="11736126"/>
            <a:chOff x="0" y="0"/>
            <a:chExt cx="2182611" cy="309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2611" cy="3090996"/>
            </a:xfrm>
            <a:custGeom>
              <a:avLst/>
              <a:gdLst/>
              <a:ahLst/>
              <a:cxnLst/>
              <a:rect l="l" t="t" r="r" b="b"/>
              <a:pathLst>
                <a:path w="2182611" h="3090996">
                  <a:moveTo>
                    <a:pt x="0" y="0"/>
                  </a:moveTo>
                  <a:lnTo>
                    <a:pt x="2182611" y="0"/>
                  </a:lnTo>
                  <a:lnTo>
                    <a:pt x="2182611" y="3090996"/>
                  </a:lnTo>
                  <a:lnTo>
                    <a:pt x="0" y="3090996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7" b="-2783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064768" y="5980392"/>
            <a:ext cx="233771" cy="23377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64768" y="6942764"/>
            <a:ext cx="233771" cy="2337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916817" y="1219766"/>
            <a:ext cx="4188802" cy="7412704"/>
            <a:chOff x="0" y="0"/>
            <a:chExt cx="468630" cy="82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8630" cy="829310"/>
            </a:xfrm>
            <a:custGeom>
              <a:avLst/>
              <a:gdLst/>
              <a:ahLst/>
              <a:cxnLst/>
              <a:rect l="l" t="t" r="r" b="b"/>
              <a:pathLst>
                <a:path w="468630" h="829310">
                  <a:moveTo>
                    <a:pt x="436880" y="829310"/>
                  </a:moveTo>
                  <a:lnTo>
                    <a:pt x="31750" y="829310"/>
                  </a:lnTo>
                  <a:cubicBezTo>
                    <a:pt x="22860" y="829310"/>
                    <a:pt x="13970" y="824230"/>
                    <a:pt x="8890" y="816610"/>
                  </a:cubicBezTo>
                  <a:cubicBezTo>
                    <a:pt x="2540" y="810260"/>
                    <a:pt x="0" y="802640"/>
                    <a:pt x="0" y="792480"/>
                  </a:cubicBezTo>
                  <a:lnTo>
                    <a:pt x="0" y="33020"/>
                  </a:lnTo>
                  <a:cubicBezTo>
                    <a:pt x="0" y="13970"/>
                    <a:pt x="12700" y="0"/>
                    <a:pt x="30480" y="0"/>
                  </a:cubicBezTo>
                  <a:lnTo>
                    <a:pt x="438150" y="0"/>
                  </a:lnTo>
                  <a:cubicBezTo>
                    <a:pt x="454660" y="0"/>
                    <a:pt x="468630" y="15240"/>
                    <a:pt x="468630" y="34290"/>
                  </a:cubicBezTo>
                  <a:lnTo>
                    <a:pt x="468630" y="795020"/>
                  </a:lnTo>
                  <a:cubicBezTo>
                    <a:pt x="467360" y="814070"/>
                    <a:pt x="453390" y="829310"/>
                    <a:pt x="436880" y="829310"/>
                  </a:cubicBezTo>
                  <a:close/>
                  <a:moveTo>
                    <a:pt x="10160" y="810260"/>
                  </a:moveTo>
                  <a:cubicBezTo>
                    <a:pt x="15240" y="819150"/>
                    <a:pt x="22860" y="824230"/>
                    <a:pt x="31750" y="824230"/>
                  </a:cubicBezTo>
                  <a:lnTo>
                    <a:pt x="436880" y="824230"/>
                  </a:lnTo>
                  <a:cubicBezTo>
                    <a:pt x="450850" y="824230"/>
                    <a:pt x="462280" y="810260"/>
                    <a:pt x="462280" y="793750"/>
                  </a:cubicBezTo>
                  <a:lnTo>
                    <a:pt x="462280" y="34290"/>
                  </a:lnTo>
                  <a:cubicBezTo>
                    <a:pt x="462280" y="17780"/>
                    <a:pt x="450850" y="3810"/>
                    <a:pt x="436880" y="3810"/>
                  </a:cubicBezTo>
                  <a:lnTo>
                    <a:pt x="29210" y="3810"/>
                  </a:lnTo>
                  <a:cubicBezTo>
                    <a:pt x="15240" y="3810"/>
                    <a:pt x="3810" y="15240"/>
                    <a:pt x="3810" y="31750"/>
                  </a:cubicBezTo>
                  <a:lnTo>
                    <a:pt x="3810" y="792480"/>
                  </a:lnTo>
                  <a:cubicBezTo>
                    <a:pt x="5080" y="800100"/>
                    <a:pt x="6350" y="805180"/>
                    <a:pt x="10160" y="810260"/>
                  </a:cubicBezTo>
                  <a:close/>
                  <a:moveTo>
                    <a:pt x="436880" y="722630"/>
                  </a:moveTo>
                  <a:lnTo>
                    <a:pt x="31750" y="722630"/>
                  </a:lnTo>
                  <a:lnTo>
                    <a:pt x="31750" y="77470"/>
                  </a:lnTo>
                  <a:lnTo>
                    <a:pt x="436880" y="77470"/>
                  </a:lnTo>
                  <a:lnTo>
                    <a:pt x="436880" y="722630"/>
                  </a:lnTo>
                  <a:close/>
                  <a:moveTo>
                    <a:pt x="36830" y="718820"/>
                  </a:moveTo>
                  <a:lnTo>
                    <a:pt x="431800" y="718820"/>
                  </a:lnTo>
                  <a:lnTo>
                    <a:pt x="431800" y="83820"/>
                  </a:lnTo>
                  <a:lnTo>
                    <a:pt x="36830" y="83820"/>
                  </a:lnTo>
                  <a:lnTo>
                    <a:pt x="36830" y="71882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2540"/>
              <a:ext cx="463550" cy="825500"/>
            </a:xfrm>
            <a:custGeom>
              <a:avLst/>
              <a:gdLst/>
              <a:ahLst/>
              <a:cxnLst/>
              <a:rect l="l" t="t" r="r" b="b"/>
              <a:pathLst>
                <a:path w="463550" h="825500">
                  <a:moveTo>
                    <a:pt x="435610" y="0"/>
                  </a:moveTo>
                  <a:lnTo>
                    <a:pt x="27940" y="0"/>
                  </a:lnTo>
                  <a:cubicBezTo>
                    <a:pt x="12700" y="0"/>
                    <a:pt x="0" y="12700"/>
                    <a:pt x="0" y="30480"/>
                  </a:cubicBezTo>
                  <a:lnTo>
                    <a:pt x="0" y="791210"/>
                  </a:lnTo>
                  <a:cubicBezTo>
                    <a:pt x="0" y="800100"/>
                    <a:pt x="2540" y="807720"/>
                    <a:pt x="7620" y="814070"/>
                  </a:cubicBezTo>
                  <a:cubicBezTo>
                    <a:pt x="6350" y="812800"/>
                    <a:pt x="6350" y="811530"/>
                    <a:pt x="6350" y="810260"/>
                  </a:cubicBezTo>
                  <a:cubicBezTo>
                    <a:pt x="11430" y="819150"/>
                    <a:pt x="20320" y="825500"/>
                    <a:pt x="30480" y="825500"/>
                  </a:cubicBezTo>
                  <a:lnTo>
                    <a:pt x="434340" y="825500"/>
                  </a:lnTo>
                  <a:cubicBezTo>
                    <a:pt x="449580" y="825500"/>
                    <a:pt x="462280" y="811530"/>
                    <a:pt x="462280" y="793750"/>
                  </a:cubicBezTo>
                  <a:lnTo>
                    <a:pt x="462280" y="31750"/>
                  </a:lnTo>
                  <a:cubicBezTo>
                    <a:pt x="463550" y="13970"/>
                    <a:pt x="450850" y="0"/>
                    <a:pt x="435610" y="0"/>
                  </a:cubicBezTo>
                  <a:close/>
                  <a:moveTo>
                    <a:pt x="433070" y="717550"/>
                  </a:moveTo>
                  <a:lnTo>
                    <a:pt x="33020" y="717550"/>
                  </a:lnTo>
                  <a:lnTo>
                    <a:pt x="33020" y="77470"/>
                  </a:lnTo>
                  <a:lnTo>
                    <a:pt x="433070" y="77470"/>
                  </a:lnTo>
                  <a:lnTo>
                    <a:pt x="433070" y="71755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8280" y="754380"/>
              <a:ext cx="53340" cy="52070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70" y="0"/>
                  </a:moveTo>
                  <a:cubicBezTo>
                    <a:pt x="12700" y="0"/>
                    <a:pt x="0" y="11430"/>
                    <a:pt x="0" y="26670"/>
                  </a:cubicBezTo>
                  <a:lnTo>
                    <a:pt x="0" y="31750"/>
                  </a:lnTo>
                  <a:lnTo>
                    <a:pt x="0" y="34290"/>
                  </a:lnTo>
                  <a:cubicBezTo>
                    <a:pt x="0" y="35560"/>
                    <a:pt x="0" y="36830"/>
                    <a:pt x="1270" y="36830"/>
                  </a:cubicBezTo>
                  <a:cubicBezTo>
                    <a:pt x="1270" y="36830"/>
                    <a:pt x="1270" y="38100"/>
                    <a:pt x="2540" y="38100"/>
                  </a:cubicBezTo>
                  <a:cubicBezTo>
                    <a:pt x="2540" y="39370"/>
                    <a:pt x="3810" y="39370"/>
                    <a:pt x="3810" y="40640"/>
                  </a:cubicBezTo>
                  <a:lnTo>
                    <a:pt x="5080" y="41910"/>
                  </a:lnTo>
                  <a:cubicBezTo>
                    <a:pt x="5080" y="43180"/>
                    <a:pt x="6350" y="43180"/>
                    <a:pt x="7620" y="44450"/>
                  </a:cubicBezTo>
                  <a:lnTo>
                    <a:pt x="8890" y="45720"/>
                  </a:lnTo>
                  <a:lnTo>
                    <a:pt x="11430" y="48260"/>
                  </a:lnTo>
                  <a:cubicBezTo>
                    <a:pt x="11430" y="48260"/>
                    <a:pt x="12700" y="48260"/>
                    <a:pt x="12700" y="49530"/>
                  </a:cubicBezTo>
                  <a:cubicBezTo>
                    <a:pt x="13970" y="49530"/>
                    <a:pt x="15240" y="50800"/>
                    <a:pt x="15240" y="50800"/>
                  </a:cubicBezTo>
                  <a:lnTo>
                    <a:pt x="16510" y="50800"/>
                  </a:lnTo>
                  <a:cubicBezTo>
                    <a:pt x="17780" y="50800"/>
                    <a:pt x="19050" y="52070"/>
                    <a:pt x="20320" y="52070"/>
                  </a:cubicBezTo>
                  <a:lnTo>
                    <a:pt x="21590" y="52070"/>
                  </a:lnTo>
                  <a:cubicBezTo>
                    <a:pt x="21590" y="52070"/>
                    <a:pt x="25400" y="52070"/>
                    <a:pt x="26670" y="52070"/>
                  </a:cubicBezTo>
                  <a:cubicBezTo>
                    <a:pt x="39370" y="52070"/>
                    <a:pt x="50800" y="43180"/>
                    <a:pt x="52070" y="31750"/>
                  </a:cubicBezTo>
                  <a:lnTo>
                    <a:pt x="52070" y="30480"/>
                  </a:lnTo>
                  <a:lnTo>
                    <a:pt x="52070" y="25400"/>
                  </a:lnTo>
                  <a:cubicBezTo>
                    <a:pt x="53340" y="11430"/>
                    <a:pt x="40640" y="0"/>
                    <a:pt x="26670" y="0"/>
                  </a:cubicBezTo>
                  <a:close/>
                </a:path>
              </a:pathLst>
            </a:custGeom>
            <a:solidFill>
              <a:srgbClr val="E9EBE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4150" y="3556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30" h="7620">
                  <a:moveTo>
                    <a:pt x="97790" y="1270"/>
                  </a:moveTo>
                  <a:lnTo>
                    <a:pt x="3810" y="1270"/>
                  </a:lnTo>
                  <a:cubicBezTo>
                    <a:pt x="2540" y="1270"/>
                    <a:pt x="1270" y="1270"/>
                    <a:pt x="0" y="0"/>
                  </a:cubicBezTo>
                  <a:cubicBezTo>
                    <a:pt x="1270" y="3810"/>
                    <a:pt x="3810" y="7620"/>
                    <a:pt x="6350" y="7620"/>
                  </a:cubicBezTo>
                  <a:lnTo>
                    <a:pt x="93980" y="7620"/>
                  </a:lnTo>
                  <a:cubicBezTo>
                    <a:pt x="96520" y="7620"/>
                    <a:pt x="99060" y="5080"/>
                    <a:pt x="100330" y="0"/>
                  </a:cubicBezTo>
                  <a:cubicBezTo>
                    <a:pt x="99060" y="1270"/>
                    <a:pt x="99060" y="1270"/>
                    <a:pt x="97790" y="12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00" y="66040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30" h="669290">
                  <a:moveTo>
                    <a:pt x="0" y="0"/>
                  </a:moveTo>
                  <a:lnTo>
                    <a:pt x="417830" y="0"/>
                  </a:lnTo>
                  <a:lnTo>
                    <a:pt x="417830" y="669290"/>
                  </a:lnTo>
                  <a:lnTo>
                    <a:pt x="0" y="669290"/>
                  </a:lnTo>
                  <a:close/>
                </a:path>
              </a:pathLst>
            </a:custGeom>
            <a:blipFill>
              <a:blip r:embed="rId3"/>
              <a:stretch>
                <a:fillRect t="-449" b="-44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384379" y="5763807"/>
            <a:ext cx="656937" cy="666941"/>
          </a:xfrm>
          <a:custGeom>
            <a:avLst/>
            <a:gdLst/>
            <a:ahLst/>
            <a:cxnLst/>
            <a:rect l="l" t="t" r="r" b="b"/>
            <a:pathLst>
              <a:path w="656937" h="666941">
                <a:moveTo>
                  <a:pt x="0" y="0"/>
                </a:moveTo>
                <a:lnTo>
                  <a:pt x="656937" y="0"/>
                </a:lnTo>
                <a:lnTo>
                  <a:pt x="656937" y="666941"/>
                </a:lnTo>
                <a:lnTo>
                  <a:pt x="0" y="666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9426952" y="6642851"/>
            <a:ext cx="614364" cy="659961"/>
          </a:xfrm>
          <a:custGeom>
            <a:avLst/>
            <a:gdLst/>
            <a:ahLst/>
            <a:cxnLst/>
            <a:rect l="l" t="t" r="r" b="b"/>
            <a:pathLst>
              <a:path w="614364" h="659961">
                <a:moveTo>
                  <a:pt x="0" y="0"/>
                </a:moveTo>
                <a:lnTo>
                  <a:pt x="614364" y="0"/>
                </a:lnTo>
                <a:lnTo>
                  <a:pt x="614364" y="659962"/>
                </a:lnTo>
                <a:lnTo>
                  <a:pt x="0" y="659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2064768" y="2017988"/>
            <a:ext cx="9248661" cy="151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37"/>
              </a:lnSpc>
              <a:spcBef>
                <a:spcPct val="0"/>
              </a:spcBef>
            </a:pPr>
            <a:r>
              <a:rPr lang="en-US" sz="4680" u="none" strike="noStrike">
                <a:solidFill>
                  <a:srgbClr val="171616"/>
                </a:solidFill>
                <a:latin typeface="Barlow Bold"/>
              </a:rPr>
              <a:t>CANVAS STUDENT – APP MOBILE </a:t>
            </a:r>
            <a:r>
              <a:rPr lang="en-US" sz="4680" u="none" strike="noStrike">
                <a:solidFill>
                  <a:srgbClr val="171616"/>
                </a:solidFill>
                <a:latin typeface="Barlow"/>
              </a:rPr>
              <a:t>(IOS / ANDROID)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64768" y="4376164"/>
            <a:ext cx="8225992" cy="10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1"/>
              </a:lnSpc>
              <a:spcBef>
                <a:spcPct val="0"/>
              </a:spcBef>
            </a:pPr>
            <a:r>
              <a:rPr lang="en-US" sz="2915">
                <a:solidFill>
                  <a:srgbClr val="000000"/>
                </a:solidFill>
                <a:latin typeface="Barlow"/>
              </a:rPr>
              <a:t>Students can access Canvas from their mobile device: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4795" y="5728156"/>
            <a:ext cx="6547529" cy="57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Barlow Bold"/>
                <a:hlinkClick r:id="rId8" tooltip="https://apps.apple.com/us/app/canvas-student/id480883488"/>
              </a:rPr>
              <a:t>CANVAS STUDENT - APPLE STORE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54795" y="6730893"/>
            <a:ext cx="7635965" cy="57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Barlow Bold"/>
                <a:hlinkClick r:id="rId9" tooltip="https://play.google.com/store/apps/details?id=com.instructure.candroid&amp;hl=it&amp;gl=US&amp;pl="/>
              </a:rPr>
              <a:t>CANVAS STUDENT - GOOGLE PLAY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3429" y="0"/>
            <a:ext cx="8287100" cy="11736126"/>
            <a:chOff x="0" y="0"/>
            <a:chExt cx="2182611" cy="309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2611" cy="3090996"/>
            </a:xfrm>
            <a:custGeom>
              <a:avLst/>
              <a:gdLst/>
              <a:ahLst/>
              <a:cxnLst/>
              <a:rect l="l" t="t" r="r" b="b"/>
              <a:pathLst>
                <a:path w="2182611" h="3090996">
                  <a:moveTo>
                    <a:pt x="0" y="0"/>
                  </a:moveTo>
                  <a:lnTo>
                    <a:pt x="2182611" y="0"/>
                  </a:lnTo>
                  <a:lnTo>
                    <a:pt x="2182611" y="3090996"/>
                  </a:lnTo>
                  <a:lnTo>
                    <a:pt x="0" y="3090996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7" b="-2783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916817" y="1219766"/>
            <a:ext cx="4188802" cy="7412704"/>
            <a:chOff x="0" y="0"/>
            <a:chExt cx="468630" cy="829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8630" cy="829310"/>
            </a:xfrm>
            <a:custGeom>
              <a:avLst/>
              <a:gdLst/>
              <a:ahLst/>
              <a:cxnLst/>
              <a:rect l="l" t="t" r="r" b="b"/>
              <a:pathLst>
                <a:path w="468630" h="829310">
                  <a:moveTo>
                    <a:pt x="436880" y="829310"/>
                  </a:moveTo>
                  <a:lnTo>
                    <a:pt x="31750" y="829310"/>
                  </a:lnTo>
                  <a:cubicBezTo>
                    <a:pt x="22860" y="829310"/>
                    <a:pt x="13970" y="824230"/>
                    <a:pt x="8890" y="816610"/>
                  </a:cubicBezTo>
                  <a:cubicBezTo>
                    <a:pt x="2540" y="810260"/>
                    <a:pt x="0" y="802640"/>
                    <a:pt x="0" y="792480"/>
                  </a:cubicBezTo>
                  <a:lnTo>
                    <a:pt x="0" y="33020"/>
                  </a:lnTo>
                  <a:cubicBezTo>
                    <a:pt x="0" y="13970"/>
                    <a:pt x="12700" y="0"/>
                    <a:pt x="30480" y="0"/>
                  </a:cubicBezTo>
                  <a:lnTo>
                    <a:pt x="438150" y="0"/>
                  </a:lnTo>
                  <a:cubicBezTo>
                    <a:pt x="454660" y="0"/>
                    <a:pt x="468630" y="15240"/>
                    <a:pt x="468630" y="34290"/>
                  </a:cubicBezTo>
                  <a:lnTo>
                    <a:pt x="468630" y="795020"/>
                  </a:lnTo>
                  <a:cubicBezTo>
                    <a:pt x="467360" y="814070"/>
                    <a:pt x="453390" y="829310"/>
                    <a:pt x="436880" y="829310"/>
                  </a:cubicBezTo>
                  <a:close/>
                  <a:moveTo>
                    <a:pt x="10160" y="810260"/>
                  </a:moveTo>
                  <a:cubicBezTo>
                    <a:pt x="15240" y="819150"/>
                    <a:pt x="22860" y="824230"/>
                    <a:pt x="31750" y="824230"/>
                  </a:cubicBezTo>
                  <a:lnTo>
                    <a:pt x="436880" y="824230"/>
                  </a:lnTo>
                  <a:cubicBezTo>
                    <a:pt x="450850" y="824230"/>
                    <a:pt x="462280" y="810260"/>
                    <a:pt x="462280" y="793750"/>
                  </a:cubicBezTo>
                  <a:lnTo>
                    <a:pt x="462280" y="34290"/>
                  </a:lnTo>
                  <a:cubicBezTo>
                    <a:pt x="462280" y="17780"/>
                    <a:pt x="450850" y="3810"/>
                    <a:pt x="436880" y="3810"/>
                  </a:cubicBezTo>
                  <a:lnTo>
                    <a:pt x="29210" y="3810"/>
                  </a:lnTo>
                  <a:cubicBezTo>
                    <a:pt x="15240" y="3810"/>
                    <a:pt x="3810" y="15240"/>
                    <a:pt x="3810" y="31750"/>
                  </a:cubicBezTo>
                  <a:lnTo>
                    <a:pt x="3810" y="792480"/>
                  </a:lnTo>
                  <a:cubicBezTo>
                    <a:pt x="5080" y="800100"/>
                    <a:pt x="6350" y="805180"/>
                    <a:pt x="10160" y="810260"/>
                  </a:cubicBezTo>
                  <a:close/>
                  <a:moveTo>
                    <a:pt x="436880" y="722630"/>
                  </a:moveTo>
                  <a:lnTo>
                    <a:pt x="31750" y="722630"/>
                  </a:lnTo>
                  <a:lnTo>
                    <a:pt x="31750" y="77470"/>
                  </a:lnTo>
                  <a:lnTo>
                    <a:pt x="436880" y="77470"/>
                  </a:lnTo>
                  <a:lnTo>
                    <a:pt x="436880" y="722630"/>
                  </a:lnTo>
                  <a:close/>
                  <a:moveTo>
                    <a:pt x="36830" y="718820"/>
                  </a:moveTo>
                  <a:lnTo>
                    <a:pt x="431800" y="718820"/>
                  </a:lnTo>
                  <a:lnTo>
                    <a:pt x="431800" y="83820"/>
                  </a:lnTo>
                  <a:lnTo>
                    <a:pt x="36830" y="83820"/>
                  </a:lnTo>
                  <a:lnTo>
                    <a:pt x="36830" y="71882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" y="2540"/>
              <a:ext cx="463550" cy="825500"/>
            </a:xfrm>
            <a:custGeom>
              <a:avLst/>
              <a:gdLst/>
              <a:ahLst/>
              <a:cxnLst/>
              <a:rect l="l" t="t" r="r" b="b"/>
              <a:pathLst>
                <a:path w="463550" h="825500">
                  <a:moveTo>
                    <a:pt x="435610" y="0"/>
                  </a:moveTo>
                  <a:lnTo>
                    <a:pt x="27940" y="0"/>
                  </a:lnTo>
                  <a:cubicBezTo>
                    <a:pt x="12700" y="0"/>
                    <a:pt x="0" y="12700"/>
                    <a:pt x="0" y="30480"/>
                  </a:cubicBezTo>
                  <a:lnTo>
                    <a:pt x="0" y="791210"/>
                  </a:lnTo>
                  <a:cubicBezTo>
                    <a:pt x="0" y="800100"/>
                    <a:pt x="2540" y="807720"/>
                    <a:pt x="7620" y="814070"/>
                  </a:cubicBezTo>
                  <a:cubicBezTo>
                    <a:pt x="6350" y="812800"/>
                    <a:pt x="6350" y="811530"/>
                    <a:pt x="6350" y="810260"/>
                  </a:cubicBezTo>
                  <a:cubicBezTo>
                    <a:pt x="11430" y="819150"/>
                    <a:pt x="20320" y="825500"/>
                    <a:pt x="30480" y="825500"/>
                  </a:cubicBezTo>
                  <a:lnTo>
                    <a:pt x="434340" y="825500"/>
                  </a:lnTo>
                  <a:cubicBezTo>
                    <a:pt x="449580" y="825500"/>
                    <a:pt x="462280" y="811530"/>
                    <a:pt x="462280" y="793750"/>
                  </a:cubicBezTo>
                  <a:lnTo>
                    <a:pt x="462280" y="31750"/>
                  </a:lnTo>
                  <a:cubicBezTo>
                    <a:pt x="463550" y="13970"/>
                    <a:pt x="450850" y="0"/>
                    <a:pt x="435610" y="0"/>
                  </a:cubicBezTo>
                  <a:close/>
                  <a:moveTo>
                    <a:pt x="433070" y="717550"/>
                  </a:moveTo>
                  <a:lnTo>
                    <a:pt x="33020" y="717550"/>
                  </a:lnTo>
                  <a:lnTo>
                    <a:pt x="33020" y="77470"/>
                  </a:lnTo>
                  <a:lnTo>
                    <a:pt x="433070" y="77470"/>
                  </a:lnTo>
                  <a:lnTo>
                    <a:pt x="433070" y="71755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8280" y="754380"/>
              <a:ext cx="53340" cy="52070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70" y="0"/>
                  </a:moveTo>
                  <a:cubicBezTo>
                    <a:pt x="12700" y="0"/>
                    <a:pt x="0" y="11430"/>
                    <a:pt x="0" y="26670"/>
                  </a:cubicBezTo>
                  <a:lnTo>
                    <a:pt x="0" y="31750"/>
                  </a:lnTo>
                  <a:lnTo>
                    <a:pt x="0" y="34290"/>
                  </a:lnTo>
                  <a:cubicBezTo>
                    <a:pt x="0" y="35560"/>
                    <a:pt x="0" y="36830"/>
                    <a:pt x="1270" y="36830"/>
                  </a:cubicBezTo>
                  <a:cubicBezTo>
                    <a:pt x="1270" y="36830"/>
                    <a:pt x="1270" y="38100"/>
                    <a:pt x="2540" y="38100"/>
                  </a:cubicBezTo>
                  <a:cubicBezTo>
                    <a:pt x="2540" y="39370"/>
                    <a:pt x="3810" y="39370"/>
                    <a:pt x="3810" y="40640"/>
                  </a:cubicBezTo>
                  <a:lnTo>
                    <a:pt x="5080" y="41910"/>
                  </a:lnTo>
                  <a:cubicBezTo>
                    <a:pt x="5080" y="43180"/>
                    <a:pt x="6350" y="43180"/>
                    <a:pt x="7620" y="44450"/>
                  </a:cubicBezTo>
                  <a:lnTo>
                    <a:pt x="8890" y="45720"/>
                  </a:lnTo>
                  <a:lnTo>
                    <a:pt x="11430" y="48260"/>
                  </a:lnTo>
                  <a:cubicBezTo>
                    <a:pt x="11430" y="48260"/>
                    <a:pt x="12700" y="48260"/>
                    <a:pt x="12700" y="49530"/>
                  </a:cubicBezTo>
                  <a:cubicBezTo>
                    <a:pt x="13970" y="49530"/>
                    <a:pt x="15240" y="50800"/>
                    <a:pt x="15240" y="50800"/>
                  </a:cubicBezTo>
                  <a:lnTo>
                    <a:pt x="16510" y="50800"/>
                  </a:lnTo>
                  <a:cubicBezTo>
                    <a:pt x="17780" y="50800"/>
                    <a:pt x="19050" y="52070"/>
                    <a:pt x="20320" y="52070"/>
                  </a:cubicBezTo>
                  <a:lnTo>
                    <a:pt x="21590" y="52070"/>
                  </a:lnTo>
                  <a:cubicBezTo>
                    <a:pt x="21590" y="52070"/>
                    <a:pt x="25400" y="52070"/>
                    <a:pt x="26670" y="52070"/>
                  </a:cubicBezTo>
                  <a:cubicBezTo>
                    <a:pt x="39370" y="52070"/>
                    <a:pt x="50800" y="43180"/>
                    <a:pt x="52070" y="31750"/>
                  </a:cubicBezTo>
                  <a:lnTo>
                    <a:pt x="52070" y="30480"/>
                  </a:lnTo>
                  <a:lnTo>
                    <a:pt x="52070" y="25400"/>
                  </a:lnTo>
                  <a:cubicBezTo>
                    <a:pt x="53340" y="11430"/>
                    <a:pt x="40640" y="0"/>
                    <a:pt x="26670" y="0"/>
                  </a:cubicBezTo>
                  <a:close/>
                </a:path>
              </a:pathLst>
            </a:custGeom>
            <a:solidFill>
              <a:srgbClr val="E9EBE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4150" y="3556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30" h="7620">
                  <a:moveTo>
                    <a:pt x="97790" y="1270"/>
                  </a:moveTo>
                  <a:lnTo>
                    <a:pt x="3810" y="1270"/>
                  </a:lnTo>
                  <a:cubicBezTo>
                    <a:pt x="2540" y="1270"/>
                    <a:pt x="1270" y="1270"/>
                    <a:pt x="0" y="0"/>
                  </a:cubicBezTo>
                  <a:cubicBezTo>
                    <a:pt x="1270" y="3810"/>
                    <a:pt x="3810" y="7620"/>
                    <a:pt x="6350" y="7620"/>
                  </a:cubicBezTo>
                  <a:lnTo>
                    <a:pt x="93980" y="7620"/>
                  </a:lnTo>
                  <a:cubicBezTo>
                    <a:pt x="96520" y="7620"/>
                    <a:pt x="99060" y="5080"/>
                    <a:pt x="100330" y="0"/>
                  </a:cubicBezTo>
                  <a:cubicBezTo>
                    <a:pt x="99060" y="1270"/>
                    <a:pt x="99060" y="1270"/>
                    <a:pt x="97790" y="12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400" y="66040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30" h="669290">
                  <a:moveTo>
                    <a:pt x="0" y="0"/>
                  </a:moveTo>
                  <a:lnTo>
                    <a:pt x="417830" y="0"/>
                  </a:lnTo>
                  <a:lnTo>
                    <a:pt x="417830" y="669290"/>
                  </a:lnTo>
                  <a:lnTo>
                    <a:pt x="0" y="669290"/>
                  </a:lnTo>
                  <a:close/>
                </a:path>
              </a:pathLst>
            </a:custGeom>
            <a:blipFill>
              <a:blip r:embed="rId3"/>
              <a:stretch>
                <a:fillRect l="-2389" r="-362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15440" y="1960591"/>
            <a:ext cx="936114" cy="93611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241970" y="2151030"/>
            <a:ext cx="483054" cy="555235"/>
          </a:xfrm>
          <a:custGeom>
            <a:avLst/>
            <a:gdLst/>
            <a:ahLst/>
            <a:cxnLst/>
            <a:rect l="l" t="t" r="r" b="b"/>
            <a:pathLst>
              <a:path w="483054" h="555235">
                <a:moveTo>
                  <a:pt x="0" y="0"/>
                </a:moveTo>
                <a:lnTo>
                  <a:pt x="483054" y="0"/>
                </a:lnTo>
                <a:lnTo>
                  <a:pt x="483054" y="555235"/>
                </a:lnTo>
                <a:lnTo>
                  <a:pt x="0" y="555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2064768" y="2017988"/>
            <a:ext cx="281278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SUPPORT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64768" y="3252693"/>
            <a:ext cx="8145606" cy="173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2"/>
              </a:lnSpc>
            </a:pPr>
            <a:r>
              <a:rPr lang="en-US" sz="2973">
                <a:solidFill>
                  <a:srgbClr val="000000"/>
                </a:solidFill>
                <a:latin typeface="Barlow"/>
              </a:rPr>
              <a:t>To request assistance on using Canvas through the platform, go to:</a:t>
            </a:r>
          </a:p>
          <a:p>
            <a:pPr marL="0" lvl="0" indent="0" algn="just">
              <a:lnSpc>
                <a:spcPts val="6511"/>
              </a:lnSpc>
            </a:pPr>
            <a:r>
              <a:rPr lang="en-US" sz="3288">
                <a:solidFill>
                  <a:srgbClr val="000000"/>
                </a:solidFill>
                <a:latin typeface="Barlow Bold"/>
              </a:rPr>
              <a:t>Guida → UER → "Segnala un problema"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64768" y="5933650"/>
            <a:ext cx="8145606" cy="158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2"/>
              </a:lnSpc>
            </a:pPr>
            <a:r>
              <a:rPr lang="en-US" sz="2973" dirty="0">
                <a:solidFill>
                  <a:srgbClr val="000000"/>
                </a:solidFill>
                <a:latin typeface="Barlow"/>
              </a:rPr>
              <a:t>Alternatively, you can send an e-mail to the address:</a:t>
            </a:r>
          </a:p>
          <a:p>
            <a:pPr marL="0" lvl="0" indent="0" algn="just">
              <a:lnSpc>
                <a:spcPts val="4309"/>
              </a:lnSpc>
            </a:pPr>
            <a:r>
              <a:rPr lang="en-US" sz="3078" dirty="0">
                <a:solidFill>
                  <a:srgbClr val="000000"/>
                </a:solidFill>
                <a:latin typeface="Barlow Bold"/>
                <a:hlinkClick r:id="rId6"/>
              </a:rPr>
              <a:t>assistenza.informatica@unier.it</a:t>
            </a:r>
            <a:r>
              <a:rPr lang="en-US" sz="3078" dirty="0">
                <a:solidFill>
                  <a:srgbClr val="000000"/>
                </a:solidFill>
                <a:latin typeface="Barlow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Personalizzato</PresentationFormat>
  <Paragraphs>24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Calibri</vt:lpstr>
      <vt:lpstr>Barlow Medium</vt:lpstr>
      <vt:lpstr>Barlow Bold</vt:lpstr>
      <vt:lpstr>Arial</vt:lpstr>
      <vt:lpstr>Barlow</vt:lpstr>
      <vt:lpstr>Barlow Italics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Platform Canvas - 2023</dc:title>
  <cp:lastModifiedBy>Laura Polimadei</cp:lastModifiedBy>
  <cp:revision>1</cp:revision>
  <dcterms:created xsi:type="dcterms:W3CDTF">2006-08-16T00:00:00Z</dcterms:created>
  <dcterms:modified xsi:type="dcterms:W3CDTF">2025-10-14T13:48:31Z</dcterms:modified>
  <dc:identifier>DAFsdTs9d7U</dc:identifier>
</cp:coreProperties>
</file>