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Bold" panose="00000800000000000000" charset="0"/>
      <p:regular r:id="rId20"/>
      <p:bold r:id="rId21"/>
      <p:italic r:id="rId22"/>
      <p:boldItalic r:id="rId23"/>
    </p:embeddedFont>
    <p:embeddedFont>
      <p:font typeface="Barlow Medium" panose="00000600000000000000" pitchFamily="2" charset="0"/>
      <p:regular r:id="rId24"/>
      <p:italic r:id="rId25"/>
    </p:embeddedFont>
    <p:embeddedFont>
      <p:font typeface="Barlow Ultra-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F8920-43F1-4C0D-935F-10E7BB7E20BC}" v="1" dt="2025-10-14T13:41:26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B51E1D93-5EE3-40BF-8C43-1B18B1C1914C}"/>
    <pc:docChg chg="undo custSel modSld">
      <pc:chgData name="Laura Polimadei" userId="350383c6-760a-44c6-a4b3-e81b26576e2f" providerId="ADAL" clId="{B51E1D93-5EE3-40BF-8C43-1B18B1C1914C}" dt="2025-10-14T13:42:12.890" v="85" actId="14100"/>
      <pc:docMkLst>
        <pc:docMk/>
      </pc:docMkLst>
      <pc:sldChg chg="modSp mod">
        <pc:chgData name="Laura Polimadei" userId="350383c6-760a-44c6-a4b3-e81b26576e2f" providerId="ADAL" clId="{B51E1D93-5EE3-40BF-8C43-1B18B1C1914C}" dt="2025-10-14T13:40:00.646" v="38" actId="20577"/>
        <pc:sldMkLst>
          <pc:docMk/>
          <pc:sldMk cId="0" sldId="261"/>
        </pc:sldMkLst>
        <pc:spChg chg="mod">
          <ac:chgData name="Laura Polimadei" userId="350383c6-760a-44c6-a4b3-e81b26576e2f" providerId="ADAL" clId="{B51E1D93-5EE3-40BF-8C43-1B18B1C1914C}" dt="2025-10-14T13:40:00.646" v="38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Laura Polimadei" userId="350383c6-760a-44c6-a4b3-e81b26576e2f" providerId="ADAL" clId="{B51E1D93-5EE3-40BF-8C43-1B18B1C1914C}" dt="2025-10-14T13:39:51.280" v="23" actId="20577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Laura Polimadei" userId="350383c6-760a-44c6-a4b3-e81b26576e2f" providerId="ADAL" clId="{B51E1D93-5EE3-40BF-8C43-1B18B1C1914C}" dt="2025-10-14T13:41:36.203" v="80" actId="115"/>
        <pc:sldMkLst>
          <pc:docMk/>
          <pc:sldMk cId="0" sldId="266"/>
        </pc:sldMkLst>
        <pc:spChg chg="mod">
          <ac:chgData name="Laura Polimadei" userId="350383c6-760a-44c6-a4b3-e81b26576e2f" providerId="ADAL" clId="{B51E1D93-5EE3-40BF-8C43-1B18B1C1914C}" dt="2025-10-14T13:41:36.203" v="80" actId="115"/>
          <ac:spMkLst>
            <pc:docMk/>
            <pc:sldMk cId="0" sldId="266"/>
            <ac:spMk id="6" creationId="{00000000-0000-0000-0000-000000000000}"/>
          </ac:spMkLst>
        </pc:spChg>
        <pc:spChg chg="mod">
          <ac:chgData name="Laura Polimadei" userId="350383c6-760a-44c6-a4b3-e81b26576e2f" providerId="ADAL" clId="{B51E1D93-5EE3-40BF-8C43-1B18B1C1914C}" dt="2025-10-14T13:40:52.640" v="43" actId="207"/>
          <ac:spMkLst>
            <pc:docMk/>
            <pc:sldMk cId="0" sldId="266"/>
            <ac:spMk id="18" creationId="{00000000-0000-0000-0000-000000000000}"/>
          </ac:spMkLst>
        </pc:spChg>
        <pc:spChg chg="mod">
          <ac:chgData name="Laura Polimadei" userId="350383c6-760a-44c6-a4b3-e81b26576e2f" providerId="ADAL" clId="{B51E1D93-5EE3-40BF-8C43-1B18B1C1914C}" dt="2025-10-14T13:41:12.418" v="47" actId="108"/>
          <ac:spMkLst>
            <pc:docMk/>
            <pc:sldMk cId="0" sldId="266"/>
            <ac:spMk id="20" creationId="{00000000-0000-0000-0000-000000000000}"/>
          </ac:spMkLst>
        </pc:spChg>
        <pc:spChg chg="mod">
          <ac:chgData name="Laura Polimadei" userId="350383c6-760a-44c6-a4b3-e81b26576e2f" providerId="ADAL" clId="{B51E1D93-5EE3-40BF-8C43-1B18B1C1914C}" dt="2025-10-14T13:41:28.643" v="79" actId="20577"/>
          <ac:spMkLst>
            <pc:docMk/>
            <pc:sldMk cId="0" sldId="266"/>
            <ac:spMk id="21" creationId="{00000000-0000-0000-0000-000000000000}"/>
          </ac:spMkLst>
        </pc:spChg>
      </pc:sldChg>
      <pc:sldChg chg="modSp mod">
        <pc:chgData name="Laura Polimadei" userId="350383c6-760a-44c6-a4b3-e81b26576e2f" providerId="ADAL" clId="{B51E1D93-5EE3-40BF-8C43-1B18B1C1914C}" dt="2025-10-14T13:42:12.890" v="85" actId="14100"/>
        <pc:sldMkLst>
          <pc:docMk/>
          <pc:sldMk cId="0" sldId="267"/>
        </pc:sldMkLst>
        <pc:spChg chg="mod">
          <ac:chgData name="Laura Polimadei" userId="350383c6-760a-44c6-a4b3-e81b26576e2f" providerId="ADAL" clId="{B51E1D93-5EE3-40BF-8C43-1B18B1C1914C}" dt="2025-10-14T13:41:56.891" v="83" actId="108"/>
          <ac:spMkLst>
            <pc:docMk/>
            <pc:sldMk cId="0" sldId="267"/>
            <ac:spMk id="10" creationId="{00000000-0000-0000-0000-000000000000}"/>
          </ac:spMkLst>
        </pc:spChg>
        <pc:spChg chg="mod">
          <ac:chgData name="Laura Polimadei" userId="350383c6-760a-44c6-a4b3-e81b26576e2f" providerId="ADAL" clId="{B51E1D93-5EE3-40BF-8C43-1B18B1C1914C}" dt="2025-10-14T13:42:12.890" v="85" actId="14100"/>
          <ac:spMkLst>
            <pc:docMk/>
            <pc:sldMk cId="0" sldId="267"/>
            <ac:spMk id="13" creationId="{00000000-0000-0000-0000-000000000000}"/>
          </ac:spMkLst>
        </pc:spChg>
        <pc:spChg chg="mod">
          <ac:chgData name="Laura Polimadei" userId="350383c6-760a-44c6-a4b3-e81b26576e2f" providerId="ADAL" clId="{B51E1D93-5EE3-40BF-8C43-1B18B1C1914C}" dt="2025-10-14T13:41:52.015" v="82" actId="14100"/>
          <ac:spMkLst>
            <pc:docMk/>
            <pc:sldMk cId="0" sldId="267"/>
            <ac:spMk id="19" creationId="{3245DEE1-A62C-F0B0-2D19-8028491DB7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-agreement.e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ersitaeuropeadiroma.it/en/international-exchange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10012103" y="6095616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DURING MOBILITY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89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>
                <a:solidFill>
                  <a:srgbClr val="171616"/>
                </a:solidFill>
                <a:latin typeface="Barlow Bold"/>
              </a:rPr>
              <a:t>LEARNING AGREEMENT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73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Subjects at UER (with </a:t>
            </a:r>
            <a:r>
              <a:rPr lang="en-US" sz="2764" u="sng" strike="noStrike" dirty="0">
                <a:solidFill>
                  <a:srgbClr val="09841D"/>
                </a:solidFill>
                <a:latin typeface="Barlow Bold"/>
              </a:rPr>
              <a:t>codes</a:t>
            </a: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 and </a:t>
            </a:r>
            <a:r>
              <a:rPr lang="en-US" sz="2764" u="sng" strike="noStrike" dirty="0">
                <a:solidFill>
                  <a:srgbClr val="09841D"/>
                </a:solidFill>
                <a:latin typeface="Barlow Bold"/>
              </a:rPr>
              <a:t>ECTs</a:t>
            </a: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)</a:t>
            </a:r>
          </a:p>
          <a:p>
            <a:pPr marL="0" lvl="0" indent="0" algn="just">
              <a:spcBef>
                <a:spcPct val="0"/>
              </a:spcBef>
            </a:pPr>
            <a:r>
              <a:rPr lang="en-US" sz="2000" u="none" strike="noStrike" dirty="0">
                <a:solidFill>
                  <a:srgbClr val="09841D"/>
                </a:solidFill>
                <a:latin typeface="Barlow Bold"/>
              </a:rPr>
              <a:t>Do NOT translate the name of the subject!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 dirty="0">
                <a:solidFill>
                  <a:srgbClr val="26ADEA"/>
                </a:solidFill>
                <a:latin typeface="Barlow Bold"/>
              </a:rPr>
              <a:t>Signatures </a:t>
            </a:r>
            <a:r>
              <a:rPr lang="en-US" sz="2764" dirty="0">
                <a:solidFill>
                  <a:srgbClr val="26ADEA"/>
                </a:solidFill>
                <a:latin typeface="Barlow Bold"/>
              </a:rPr>
              <a:t>(yours and your coordinator)</a:t>
            </a:r>
            <a:endParaRPr lang="en-US" sz="2764" u="none" strike="noStrike" dirty="0">
              <a:solidFill>
                <a:srgbClr val="26ADEA"/>
              </a:solidFill>
              <a:latin typeface="Barlow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440552" y="2528934"/>
            <a:ext cx="7532360" cy="5745597"/>
          </a:xfrm>
          <a:custGeom>
            <a:avLst/>
            <a:gdLst/>
            <a:ahLst/>
            <a:cxnLst/>
            <a:rect l="l" t="t" r="r" b="b"/>
            <a:pathLst>
              <a:path w="7532360" h="5745597">
                <a:moveTo>
                  <a:pt x="0" y="0"/>
                </a:moveTo>
                <a:lnTo>
                  <a:pt x="7532359" y="0"/>
                </a:lnTo>
                <a:lnTo>
                  <a:pt x="7532359" y="5745596"/>
                </a:lnTo>
                <a:lnTo>
                  <a:pt x="0" y="574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222493" y="2258490"/>
            <a:ext cx="7736821" cy="151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DICTAMEN FINAL</a:t>
            </a:r>
          </a:p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3200" dirty="0">
                <a:solidFill>
                  <a:srgbClr val="171616"/>
                </a:solidFill>
                <a:latin typeface="Barlow Bold"/>
              </a:rPr>
              <a:t>Please edit a </a:t>
            </a:r>
            <a:r>
              <a:rPr lang="en-US" sz="3200" u="sng" dirty="0">
                <a:solidFill>
                  <a:srgbClr val="171616"/>
                </a:solidFill>
                <a:latin typeface="Barlow Bold"/>
              </a:rPr>
              <a:t>new document</a:t>
            </a:r>
            <a:r>
              <a:rPr lang="en-US" sz="3200" dirty="0">
                <a:solidFill>
                  <a:srgbClr val="171616"/>
                </a:solidFill>
                <a:latin typeface="Barlow Bol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66565" y="3810444"/>
            <a:ext cx="3480772" cy="3811999"/>
            <a:chOff x="0" y="0"/>
            <a:chExt cx="4641030" cy="508266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641030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6565" y="1486012"/>
            <a:ext cx="15292735" cy="130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55"/>
              </a:lnSpc>
              <a:spcBef>
                <a:spcPct val="0"/>
              </a:spcBef>
            </a:pPr>
            <a:r>
              <a:rPr lang="en-US" sz="4074" u="none" strike="noStrike" dirty="0">
                <a:solidFill>
                  <a:srgbClr val="171616"/>
                </a:solidFill>
                <a:latin typeface="Barlow Bold"/>
              </a:rPr>
              <a:t>IMPORTANT CONSIDERATIONS ABOUT THE </a:t>
            </a:r>
            <a:r>
              <a:rPr lang="en-US" sz="4074" u="sng" strike="noStrike" dirty="0">
                <a:solidFill>
                  <a:srgbClr val="171616"/>
                </a:solidFill>
                <a:latin typeface="Barlow Bold"/>
              </a:rPr>
              <a:t>LEARNING AGREEMENT</a:t>
            </a:r>
            <a:br>
              <a:rPr lang="en-US" sz="4074" u="none" strike="noStrike" dirty="0">
                <a:solidFill>
                  <a:srgbClr val="171616"/>
                </a:solidFill>
                <a:latin typeface="Barlow Bold"/>
              </a:rPr>
            </a:br>
            <a:r>
              <a:rPr lang="en-US" sz="4074" u="none" strike="noStrike" dirty="0">
                <a:solidFill>
                  <a:srgbClr val="171616"/>
                </a:solidFill>
                <a:latin typeface="Barlow Bold"/>
              </a:rPr>
              <a:t>                          </a:t>
            </a:r>
            <a:r>
              <a:rPr lang="en-US" sz="4074" u="sng" strike="noStrike" dirty="0">
                <a:solidFill>
                  <a:srgbClr val="171616"/>
                </a:solidFill>
                <a:latin typeface="Barlow Bold"/>
              </a:rPr>
              <a:t>DURING MOBILITY</a:t>
            </a:r>
            <a:r>
              <a:rPr lang="en-US" sz="4074" strike="noStrike" dirty="0">
                <a:solidFill>
                  <a:srgbClr val="171616"/>
                </a:solidFill>
                <a:latin typeface="Barlow Bold"/>
              </a:rPr>
              <a:t>     &amp;      </a:t>
            </a:r>
            <a:r>
              <a:rPr lang="en-US" sz="4074" u="sng" strike="noStrike" dirty="0">
                <a:solidFill>
                  <a:srgbClr val="171616"/>
                </a:solidFill>
                <a:latin typeface="Barlow Bold"/>
              </a:rPr>
              <a:t>DICTAMEN FINAL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72976" y="3810444"/>
            <a:ext cx="3860043" cy="3811999"/>
            <a:chOff x="0" y="0"/>
            <a:chExt cx="5146724" cy="508266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146724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3444" y="3810444"/>
            <a:ext cx="3709617" cy="5822744"/>
            <a:chOff x="0" y="0"/>
            <a:chExt cx="4946156" cy="77636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946156" cy="7763659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3487" y="3810444"/>
            <a:ext cx="3709617" cy="3811999"/>
            <a:chOff x="0" y="0"/>
            <a:chExt cx="4946156" cy="508266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946156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857678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WHAT'S FOR?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44842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WHERE?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6651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HOW?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52889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1265" y="4746001"/>
            <a:ext cx="3059236" cy="13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To </a:t>
            </a:r>
            <a:r>
              <a:rPr lang="en-US" sz="1951" dirty="0">
                <a:highlight>
                  <a:srgbClr val="FFFF00"/>
                </a:highlight>
                <a:latin typeface="Barlow Medium"/>
              </a:rPr>
              <a:t>make changes 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to your previous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62889" y="4746001"/>
            <a:ext cx="3280216" cy="202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The form will be provided by your Home University. Alternatively, you can download it from the International Student Guide.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(*Not applicable to OLA)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9748" y="4746001"/>
            <a:ext cx="3280216" cy="446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highlight>
                  <a:srgbClr val="FFFF00"/>
                </a:highlight>
                <a:latin typeface="Barlow Medium"/>
              </a:rPr>
              <a:t>The same one single PDF 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containing both: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1.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(1st page)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+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2. Learning Agreement During Mobility/Dictamen final (2nd page) (*Not applicable to OLA) </a:t>
            </a:r>
          </a:p>
          <a:p>
            <a:pPr algn="ctr">
              <a:lnSpc>
                <a:spcPts val="2732"/>
              </a:lnSpc>
            </a:pPr>
            <a:endParaRPr lang="en-US" sz="1951" dirty="0">
              <a:solidFill>
                <a:srgbClr val="FFFFFF"/>
              </a:solidFill>
              <a:latin typeface="Barlow Medium"/>
            </a:endParaRP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Send it to UER IR Office once it is already </a:t>
            </a:r>
            <a:r>
              <a:rPr lang="en-US" sz="1951" dirty="0">
                <a:highlight>
                  <a:srgbClr val="FFFF00"/>
                </a:highlight>
                <a:latin typeface="Barlow Medium"/>
              </a:rPr>
              <a:t>signed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by your </a:t>
            </a:r>
            <a:r>
              <a:rPr lang="en-US" sz="1951" dirty="0">
                <a:highlight>
                  <a:srgbClr val="FFFF00"/>
                </a:highlight>
                <a:latin typeface="Barlow Medium"/>
              </a:rPr>
              <a:t>Home Coordinator</a:t>
            </a:r>
            <a:r>
              <a:rPr lang="en-US" sz="1951" dirty="0">
                <a:solidFill>
                  <a:srgbClr val="FF0000"/>
                </a:solidFill>
                <a:latin typeface="Barlow Medium"/>
              </a:rPr>
              <a:t> 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and </a:t>
            </a:r>
            <a:r>
              <a:rPr lang="en-US" sz="1951" dirty="0">
                <a:highlight>
                  <a:srgbClr val="FFFF00"/>
                </a:highlight>
                <a:latin typeface="Barlow Medium"/>
              </a:rPr>
              <a:t>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58188" y="4746001"/>
            <a:ext cx="3280216" cy="204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Until February 27</a:t>
            </a:r>
            <a:r>
              <a:rPr lang="en-US" sz="1951" baseline="30000" dirty="0">
                <a:solidFill>
                  <a:srgbClr val="FFFFFF"/>
                </a:solidFill>
                <a:latin typeface="Barlow Medium"/>
              </a:rPr>
              <a:t>th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to submit it to UER IR Office. </a:t>
            </a:r>
          </a:p>
          <a:p>
            <a:pPr lvl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Bold"/>
              </a:rPr>
              <a:t>Only subjects notified within 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February 27</a:t>
            </a:r>
            <a:r>
              <a:rPr lang="en-US" sz="1951" baseline="30000" dirty="0">
                <a:solidFill>
                  <a:srgbClr val="FFFFFF"/>
                </a:solidFill>
                <a:latin typeface="Barlow Medium"/>
              </a:rPr>
              <a:t>th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1951" dirty="0">
                <a:solidFill>
                  <a:srgbClr val="FFFFFF"/>
                </a:solidFill>
                <a:latin typeface="Barlow Bold"/>
              </a:rPr>
              <a:t>will appear in the final Transcript of Records.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909415" y="4617350"/>
            <a:ext cx="18856442" cy="190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51617"/>
            <a:ext cx="4265207" cy="430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2"/>
              </a:lnSpc>
            </a:pPr>
            <a:r>
              <a:rPr lang="en-US" sz="4397" dirty="0">
                <a:solidFill>
                  <a:srgbClr val="FFFFFF"/>
                </a:solidFill>
                <a:latin typeface="Barlow Bold"/>
              </a:rPr>
              <a:t>NECESSARY INFORMATION TO FILL IN THE </a:t>
            </a:r>
            <a:br>
              <a:rPr lang="en-US" sz="4397" dirty="0">
                <a:solidFill>
                  <a:srgbClr val="FFFFFF"/>
                </a:solidFill>
                <a:latin typeface="Barlow Bold"/>
              </a:rPr>
            </a:br>
            <a:r>
              <a:rPr lang="en-US" sz="4397" dirty="0">
                <a:solidFill>
                  <a:srgbClr val="FFFFFF"/>
                </a:solidFill>
                <a:latin typeface="Barlow Bold"/>
              </a:rPr>
              <a:t>LA DURING MOBILITY/</a:t>
            </a:r>
          </a:p>
          <a:p>
            <a:pPr marL="0" lvl="0" indent="0" algn="l">
              <a:lnSpc>
                <a:spcPts val="5672"/>
              </a:lnSpc>
            </a:pPr>
            <a:r>
              <a:rPr lang="en-US" sz="4397" dirty="0">
                <a:solidFill>
                  <a:srgbClr val="FFFFFF"/>
                </a:solidFill>
                <a:latin typeface="Barlow Bold"/>
              </a:rPr>
              <a:t>DICTAMEN FINAL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2" y="1584635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093381"/>
            <a:ext cx="8209809" cy="123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dirty="0">
                <a:solidFill>
                  <a:srgbClr val="000000"/>
                </a:solidFill>
                <a:latin typeface="Barlow"/>
              </a:rPr>
              <a:t>Università Europea di Roma - Erasmus code: </a:t>
            </a:r>
            <a:r>
              <a:rPr lang="en-US" sz="3548" dirty="0">
                <a:solidFill>
                  <a:srgbClr val="000000"/>
                </a:solidFill>
                <a:latin typeface="Barlow Bold"/>
              </a:rPr>
              <a:t>I ROMA23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(for EU students only)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29636" y="5960311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39291" y="2933700"/>
            <a:ext cx="7257910" cy="2495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 dirty="0">
                <a:solidFill>
                  <a:srgbClr val="000000"/>
                </a:solidFill>
                <a:latin typeface="Barlow"/>
              </a:rPr>
              <a:t>Name of the university on the </a:t>
            </a:r>
            <a:r>
              <a:rPr lang="en-US" sz="3549" u="sng" dirty="0">
                <a:solidFill>
                  <a:srgbClr val="000000"/>
                </a:solidFill>
                <a:latin typeface="Barlow Bold"/>
                <a:hlinkClick r:id="rId3" tooltip="https://www.learning-agreement.eu"/>
              </a:rPr>
              <a:t>Online Learning Agreement platform</a:t>
            </a:r>
            <a:r>
              <a:rPr lang="en-US" sz="3549" dirty="0">
                <a:solidFill>
                  <a:srgbClr val="000000"/>
                </a:solidFill>
                <a:latin typeface="Barlow"/>
              </a:rPr>
              <a:t>: </a:t>
            </a:r>
            <a:br>
              <a:rPr lang="en-US" sz="3549" dirty="0">
                <a:solidFill>
                  <a:srgbClr val="000000"/>
                </a:solidFill>
                <a:latin typeface="Barlow"/>
              </a:rPr>
            </a:br>
            <a:r>
              <a:rPr lang="en-US" sz="3549" dirty="0">
                <a:solidFill>
                  <a:srgbClr val="000000"/>
                </a:solidFill>
                <a:latin typeface="Barlow"/>
              </a:rPr>
              <a:t>Università </a:t>
            </a:r>
            <a:r>
              <a:rPr lang="en-US" sz="3549" dirty="0" err="1">
                <a:solidFill>
                  <a:srgbClr val="000000"/>
                </a:solidFill>
                <a:latin typeface="Barlow"/>
              </a:rPr>
              <a:t>degli</a:t>
            </a:r>
            <a:r>
              <a:rPr lang="en-US" sz="3549" dirty="0">
                <a:solidFill>
                  <a:srgbClr val="000000"/>
                </a:solidFill>
                <a:latin typeface="Barlow"/>
              </a:rPr>
              <a:t> Studi Europea (for EU students only)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43986" y="7833112"/>
            <a:ext cx="251339" cy="25133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39289" y="7530513"/>
            <a:ext cx="8209809" cy="60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 dirty="0">
                <a:solidFill>
                  <a:srgbClr val="000000"/>
                </a:solidFill>
                <a:latin typeface="Barlow Bold"/>
                <a:hlinkClick r:id="rId4" tooltip="https://www.universitaeuropeadiroma.it/en/international-exchanges/"/>
              </a:rPr>
              <a:t>Course Catalogue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245DEE1-A62C-F0B0-2D19-8028491DB7FB}"/>
              </a:ext>
            </a:extLst>
          </p:cNvPr>
          <p:cNvSpPr txBox="1"/>
          <p:nvPr/>
        </p:nvSpPr>
        <p:spPr>
          <a:xfrm>
            <a:off x="8305800" y="5800036"/>
            <a:ext cx="8991599" cy="1091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3548" dirty="0">
                <a:solidFill>
                  <a:srgbClr val="000000"/>
                </a:solidFill>
                <a:latin typeface="Barlow"/>
              </a:rPr>
              <a:t>Subjects’ codes (only numbers) and UER ECTs</a:t>
            </a:r>
            <a:br>
              <a:rPr lang="en-US" sz="3548" dirty="0">
                <a:solidFill>
                  <a:srgbClr val="000000"/>
                </a:solidFill>
                <a:latin typeface="Barlow"/>
              </a:rPr>
            </a:br>
            <a:r>
              <a:rPr lang="en-US" sz="3548" dirty="0">
                <a:solidFill>
                  <a:srgbClr val="000000"/>
                </a:solidFill>
                <a:latin typeface="Barlow"/>
              </a:rPr>
              <a:t>(all international study plans)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D2BFC7A0-C915-DD28-1C08-A65646F79C79}"/>
              </a:ext>
            </a:extLst>
          </p:cNvPr>
          <p:cNvGrpSpPr/>
          <p:nvPr/>
        </p:nvGrpSpPr>
        <p:grpSpPr>
          <a:xfrm>
            <a:off x="7856543" y="3271668"/>
            <a:ext cx="251339" cy="251339"/>
            <a:chOff x="0" y="0"/>
            <a:chExt cx="6350000" cy="6350000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0836591-21F6-84B9-AECE-0154FB83F0B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38436" y="0"/>
            <a:ext cx="4124649" cy="3653854"/>
            <a:chOff x="0" y="0"/>
            <a:chExt cx="5499532" cy="48718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438436" y="4074924"/>
            <a:ext cx="4124649" cy="3653854"/>
            <a:chOff x="0" y="0"/>
            <a:chExt cx="5499532" cy="48718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438436" y="8149847"/>
            <a:ext cx="4124649" cy="2137153"/>
            <a:chOff x="0" y="0"/>
            <a:chExt cx="5499532" cy="28495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1139" b="11139"/>
            <a:stretch>
              <a:fillRect/>
            </a:stretch>
          </p:blipFill>
          <p:spPr>
            <a:xfrm>
              <a:off x="0" y="0"/>
              <a:ext cx="5499532" cy="2849537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2507266" y="36494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729664" y="291449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3339234" y="35637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Francesca Chiriani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6694" y="1595889"/>
            <a:ext cx="6942222" cy="4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40" dirty="0">
                <a:solidFill>
                  <a:srgbClr val="171616"/>
                </a:solidFill>
                <a:latin typeface="Barlow"/>
              </a:rPr>
              <a:t>Contact person at the receiving institution: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234" y="380696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francesca.chiriani@unier.it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01774" y="2331220"/>
            <a:ext cx="6541901" cy="1651835"/>
            <a:chOff x="0" y="0"/>
            <a:chExt cx="3419088" cy="8633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577813" y="2595315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2605286" y="4398626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3470966" y="247367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 err="1">
                <a:solidFill>
                  <a:srgbClr val="FFFFFF"/>
                </a:solidFill>
                <a:latin typeface="Barlow"/>
              </a:rPr>
              <a:t>Dott.ssa</a:t>
            </a:r>
            <a:r>
              <a:rPr lang="en-US" sz="2722" dirty="0">
                <a:solidFill>
                  <a:srgbClr val="FFFFFF"/>
                </a:solidFill>
                <a:latin typeface="Barlow"/>
              </a:rPr>
              <a:t> Laura Polimadei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71290" y="3141574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laura.polimadei@unier.it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1776" y="760615"/>
            <a:ext cx="892744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 CONTACTS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201774" y="6777628"/>
            <a:ext cx="6541901" cy="1651835"/>
            <a:chOff x="0" y="0"/>
            <a:chExt cx="3419088" cy="8633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57504" y="7015189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2573525" y="770705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>
            <a:off x="3565338" y="7023748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Prof. Aniello Merone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1772" y="6055308"/>
            <a:ext cx="7671740" cy="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39" dirty="0">
                <a:solidFill>
                  <a:srgbClr val="171616"/>
                </a:solidFill>
                <a:latin typeface="Barlow"/>
              </a:rPr>
              <a:t>Responsible person at the receiving institution: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35273" y="7680094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aniello.merone@unier.it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DC50ED90-06FA-DD66-6F4B-16FCF20F718E}"/>
              </a:ext>
            </a:extLst>
          </p:cNvPr>
          <p:cNvSpPr/>
          <p:nvPr/>
        </p:nvSpPr>
        <p:spPr>
          <a:xfrm>
            <a:off x="2568776" y="3214921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7A8DE4C0-F9EC-7C57-FA0C-D4B20243E2EE}"/>
              </a:ext>
            </a:extLst>
          </p:cNvPr>
          <p:cNvGrpSpPr/>
          <p:nvPr/>
        </p:nvGrpSpPr>
        <p:grpSpPr>
          <a:xfrm>
            <a:off x="2201772" y="4106176"/>
            <a:ext cx="6541901" cy="1651835"/>
            <a:chOff x="0" y="0"/>
            <a:chExt cx="3419088" cy="863322"/>
          </a:xfrm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9D57FC4A-8330-AC03-0770-05362956B10A}"/>
                </a:ext>
              </a:extLst>
            </p:cNvPr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" name="Freeform 19">
            <a:extLst>
              <a:ext uri="{FF2B5EF4-FFF2-40B4-BE49-F238E27FC236}">
                <a16:creationId xmlns:a16="http://schemas.microsoft.com/office/drawing/2014/main" id="{94F9BB12-CBCA-6009-F0ED-FBA345963C05}"/>
              </a:ext>
            </a:extLst>
          </p:cNvPr>
          <p:cNvSpPr/>
          <p:nvPr/>
        </p:nvSpPr>
        <p:spPr>
          <a:xfrm>
            <a:off x="2599222" y="441759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id="{210B622D-A9CF-795E-46FC-314BC689C597}"/>
              </a:ext>
            </a:extLst>
          </p:cNvPr>
          <p:cNvSpPr/>
          <p:nvPr/>
        </p:nvSpPr>
        <p:spPr>
          <a:xfrm>
            <a:off x="2599222" y="5060555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B86A5C8A-BFB7-2FBE-C876-40AC52C06E00}"/>
              </a:ext>
            </a:extLst>
          </p:cNvPr>
          <p:cNvSpPr txBox="1"/>
          <p:nvPr/>
        </p:nvSpPr>
        <p:spPr>
          <a:xfrm>
            <a:off x="3470966" y="4305158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 err="1">
                <a:solidFill>
                  <a:srgbClr val="FFFFFF"/>
                </a:solidFill>
                <a:latin typeface="Barlow"/>
              </a:rPr>
              <a:t>Dott.ssa</a:t>
            </a:r>
            <a:r>
              <a:rPr lang="en-US" sz="2722" dirty="0">
                <a:solidFill>
                  <a:srgbClr val="FFFFFF"/>
                </a:solidFill>
                <a:latin typeface="Barlow"/>
              </a:rPr>
              <a:t> Giulia Landolina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1A1CDF83-B080-3EB9-40D6-9037EB85980B}"/>
              </a:ext>
            </a:extLst>
          </p:cNvPr>
          <p:cNvSpPr txBox="1"/>
          <p:nvPr/>
        </p:nvSpPr>
        <p:spPr>
          <a:xfrm>
            <a:off x="3470966" y="5019606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Giulia.landolina@unier.it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9203" b="42816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THE LEARNING AGREEMENT?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4145671"/>
            <a:ext cx="6540060" cy="31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The Learning Agreement (LA) is a document containing the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subjects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that you are going to study at UER,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agreed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among you, your home University and UER. </a:t>
            </a:r>
          </a:p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It also contains the subjects that will be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recognized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by your home University.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61571" y="2754040"/>
            <a:ext cx="6497729" cy="4705374"/>
            <a:chOff x="0" y="0"/>
            <a:chExt cx="8663638" cy="627383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22939"/>
            <a:stretch>
              <a:fillRect/>
            </a:stretch>
          </p:blipFill>
          <p:spPr>
            <a:xfrm>
              <a:off x="0" y="0"/>
              <a:ext cx="8663638" cy="627383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860870" y="2744515"/>
            <a:ext cx="3607277" cy="4705374"/>
          </a:xfrm>
          <a:custGeom>
            <a:avLst/>
            <a:gdLst/>
            <a:ahLst/>
            <a:cxnLst/>
            <a:rect l="l" t="t" r="r" b="b"/>
            <a:pathLst>
              <a:path w="3607277" h="4705374">
                <a:moveTo>
                  <a:pt x="0" y="0"/>
                </a:moveTo>
                <a:lnTo>
                  <a:pt x="3607277" y="0"/>
                </a:lnTo>
                <a:lnTo>
                  <a:pt x="3607277" y="4705374"/>
                </a:lnTo>
                <a:lnTo>
                  <a:pt x="0" y="4705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6890351" y="1975442"/>
            <a:ext cx="3577796" cy="614734"/>
            <a:chOff x="0" y="0"/>
            <a:chExt cx="11944967" cy="205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44966" cy="2052375"/>
            </a:xfrm>
            <a:custGeom>
              <a:avLst/>
              <a:gdLst/>
              <a:ahLst/>
              <a:cxnLst/>
              <a:rect l="l" t="t" r="r" b="b"/>
              <a:pathLst>
                <a:path w="11944966" h="2052375">
                  <a:moveTo>
                    <a:pt x="0" y="0"/>
                  </a:moveTo>
                  <a:lnTo>
                    <a:pt x="11944966" y="0"/>
                  </a:lnTo>
                  <a:lnTo>
                    <a:pt x="119449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61571" y="1984967"/>
            <a:ext cx="6497729" cy="614734"/>
            <a:chOff x="0" y="0"/>
            <a:chExt cx="21693566" cy="20523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93566" cy="2052375"/>
            </a:xfrm>
            <a:custGeom>
              <a:avLst/>
              <a:gdLst/>
              <a:ahLst/>
              <a:cxnLst/>
              <a:rect l="l" t="t" r="r" b="b"/>
              <a:pathLst>
                <a:path w="21693566" h="2052375">
                  <a:moveTo>
                    <a:pt x="0" y="0"/>
                  </a:moveTo>
                  <a:lnTo>
                    <a:pt x="21693566" y="0"/>
                  </a:lnTo>
                  <a:lnTo>
                    <a:pt x="216935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4831" y="7602289"/>
            <a:ext cx="6032709" cy="109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109">
                <a:solidFill>
                  <a:srgbClr val="000000"/>
                </a:solidFill>
                <a:latin typeface="Barlow"/>
              </a:rPr>
              <a:t>Erasmus+ students need to submit either the paper-based Learning Agreement OR the OLA (not both), according to what their home university indicates.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8109096" y="2816142"/>
            <a:ext cx="7836946" cy="6041600"/>
          </a:xfrm>
          <a:custGeom>
            <a:avLst/>
            <a:gdLst/>
            <a:ahLst/>
            <a:cxnLst/>
            <a:rect l="l" t="t" r="r" b="b"/>
            <a:pathLst>
              <a:path w="7836946" h="6041600">
                <a:moveTo>
                  <a:pt x="0" y="0"/>
                </a:moveTo>
                <a:lnTo>
                  <a:pt x="7836946" y="0"/>
                </a:lnTo>
                <a:lnTo>
                  <a:pt x="7836946" y="6041600"/>
                </a:lnTo>
                <a:lnTo>
                  <a:pt x="0" y="604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8109096" y="2047070"/>
            <a:ext cx="7836946" cy="614734"/>
            <a:chOff x="0" y="0"/>
            <a:chExt cx="26164728" cy="2052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64729" cy="2052375"/>
            </a:xfrm>
            <a:custGeom>
              <a:avLst/>
              <a:gdLst/>
              <a:ahLst/>
              <a:cxnLst/>
              <a:rect l="l" t="t" r="r" b="b"/>
              <a:pathLst>
                <a:path w="26164729" h="2052375">
                  <a:moveTo>
                    <a:pt x="0" y="0"/>
                  </a:moveTo>
                  <a:lnTo>
                    <a:pt x="26164729" y="0"/>
                  </a:lnTo>
                  <a:lnTo>
                    <a:pt x="2616472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426986" y="1899242"/>
            <a:ext cx="4700459" cy="4038939"/>
            <a:chOff x="0" y="0"/>
            <a:chExt cx="6267279" cy="53852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267279" cy="309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05"/>
                </a:lnSpc>
              </a:pPr>
              <a:r>
                <a:rPr lang="en-US" sz="4810" u="none" strike="noStrike">
                  <a:solidFill>
                    <a:srgbClr val="FFFFFF"/>
                  </a:solidFill>
                  <a:latin typeface="Barlow Bold"/>
                </a:rPr>
                <a:t>TYPES OF LEARNING AGREEMENT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78840"/>
              <a:ext cx="5676505" cy="1906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79"/>
                </a:lnSpc>
                <a:spcBef>
                  <a:spcPct val="0"/>
                </a:spcBef>
              </a:pPr>
              <a:r>
                <a:rPr lang="en-US" sz="2770">
                  <a:solidFill>
                    <a:srgbClr val="FFFFFF"/>
                  </a:solidFill>
                  <a:latin typeface="Barlow Medium"/>
                </a:rPr>
                <a:t>OTHER TYPES OF LEARNING AGREEMENTS (CHILE, KOREA, ETC)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90911" y="1989019"/>
            <a:ext cx="8209809" cy="123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>
                <a:solidFill>
                  <a:srgbClr val="000000"/>
                </a:solidFill>
                <a:latin typeface="Barlow"/>
              </a:rPr>
              <a:t>Ask your home University for your local Learning Agreement form.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490911" y="4163736"/>
            <a:ext cx="8370103" cy="3136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4968"/>
              </a:lnSpc>
              <a:spcBef>
                <a:spcPct val="0"/>
              </a:spcBef>
            </a:pPr>
            <a:r>
              <a:rPr lang="en-US" sz="3549" dirty="0">
                <a:solidFill>
                  <a:srgbClr val="000000"/>
                </a:solidFill>
                <a:latin typeface="Barlow"/>
              </a:rPr>
              <a:t>All Learning Agreement forms have the same sections (personal student data, UER courses with related details (codes and ECTs), courses to be validated at sending institution, signatures).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01590" y="0"/>
            <a:ext cx="8486410" cy="5143500"/>
            <a:chOff x="0" y="0"/>
            <a:chExt cx="11315214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801590" y="5143500"/>
            <a:ext cx="8486410" cy="5143500"/>
            <a:chOff x="0" y="0"/>
            <a:chExt cx="11315214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u="none" strike="noStrike">
                <a:solidFill>
                  <a:srgbClr val="171616"/>
                </a:solidFill>
                <a:latin typeface="Barlow Bold"/>
              </a:rPr>
              <a:t>PARTS OF THE LEARNING AGREEMENT/DICTAMEN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4768" y="4861872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Provisional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Deadline: 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1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st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February</a:t>
            </a:r>
            <a:endParaRPr lang="en-US" sz="2443" u="none" strike="noStrike" dirty="0">
              <a:solidFill>
                <a:srgbClr val="000000"/>
              </a:solidFill>
              <a:latin typeface="Barlo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64768" y="4258533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1. Learning Agreement Before Mobility/Predictamen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4768" y="7239712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Definitive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Deadline: 27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th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February</a:t>
            </a:r>
            <a:endParaRPr lang="en-US" sz="2443" dirty="0">
              <a:solidFill>
                <a:srgbClr val="000000"/>
              </a:solidFill>
              <a:highlight>
                <a:srgbClr val="FFFF00"/>
              </a:highlight>
              <a:latin typeface="Barlo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4768" y="6542004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2. Learning Agreement During Mobility/Dictamen Final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28491" y="489584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91" y="616531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02D0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28491" y="743477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24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375685" y="352420"/>
            <a:ext cx="6618103" cy="8632731"/>
          </a:xfrm>
          <a:custGeom>
            <a:avLst/>
            <a:gdLst/>
            <a:ahLst/>
            <a:cxnLst/>
            <a:rect l="l" t="t" r="r" b="b"/>
            <a:pathLst>
              <a:path w="6618103" h="8632731">
                <a:moveTo>
                  <a:pt x="0" y="0"/>
                </a:moveTo>
                <a:lnTo>
                  <a:pt x="6618103" y="0"/>
                </a:lnTo>
                <a:lnTo>
                  <a:pt x="6618103" y="8632732"/>
                </a:lnTo>
                <a:lnTo>
                  <a:pt x="0" y="8632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905000" y="4844723"/>
            <a:ext cx="7397725" cy="76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Subjects at UER (with </a:t>
            </a:r>
            <a:r>
              <a:rPr lang="en-US" sz="2764" u="sng" strike="noStrike" dirty="0">
                <a:solidFill>
                  <a:srgbClr val="09841D"/>
                </a:solidFill>
                <a:latin typeface="Barlow Bold"/>
              </a:rPr>
              <a:t>codes</a:t>
            </a: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 and </a:t>
            </a:r>
            <a:r>
              <a:rPr lang="en-US" sz="2764" u="sng" strike="noStrike" dirty="0">
                <a:solidFill>
                  <a:srgbClr val="09841D"/>
                </a:solidFill>
                <a:latin typeface="Barlow Bold"/>
              </a:rPr>
              <a:t>ECT</a:t>
            </a: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s)</a:t>
            </a:r>
            <a:br>
              <a:rPr lang="en-US" sz="2764" u="none" strike="noStrike" dirty="0">
                <a:solidFill>
                  <a:srgbClr val="09841D"/>
                </a:solidFill>
                <a:latin typeface="Barlow Bold"/>
              </a:rPr>
            </a:br>
            <a:r>
              <a:rPr lang="en-US" sz="2200" dirty="0">
                <a:solidFill>
                  <a:srgbClr val="09841D"/>
                </a:solidFill>
                <a:latin typeface="Barlow Bold"/>
              </a:rPr>
              <a:t>Do NOT translate the name of the subject!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4665" y="608668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 dirty="0">
                <a:solidFill>
                  <a:srgbClr val="D02D0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29581" y="7369487"/>
            <a:ext cx="739772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 dirty="0">
                <a:solidFill>
                  <a:srgbClr val="0024FF"/>
                </a:solidFill>
                <a:latin typeface="Barlow Bold"/>
              </a:rPr>
              <a:t>Signatures (yours and your coordinator)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3000" y="3254396"/>
            <a:ext cx="9677400" cy="7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LA BEFORE MOBILITY </a:t>
            </a:r>
            <a:r>
              <a:rPr lang="en-US" sz="2400" dirty="0">
                <a:solidFill>
                  <a:srgbClr val="171616"/>
                </a:solidFill>
                <a:latin typeface="Barlow Bold"/>
              </a:rPr>
              <a:t>(paper based)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00200" y="5010880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0200" y="6198061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00200" y="7517091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209734" y="4776925"/>
            <a:ext cx="7397725" cy="73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Subjects at UER (with </a:t>
            </a:r>
            <a:r>
              <a:rPr lang="en-US" sz="2764" u="sng" strike="noStrike" dirty="0">
                <a:solidFill>
                  <a:srgbClr val="09841D"/>
                </a:solidFill>
                <a:latin typeface="Barlow Bold"/>
              </a:rPr>
              <a:t>codes</a:t>
            </a: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 and </a:t>
            </a:r>
            <a:r>
              <a:rPr lang="en-US" sz="2764" u="sng" strike="noStrike" dirty="0">
                <a:solidFill>
                  <a:srgbClr val="09841D"/>
                </a:solidFill>
                <a:latin typeface="Barlow Bold"/>
              </a:rPr>
              <a:t>ECTs</a:t>
            </a: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)</a:t>
            </a:r>
          </a:p>
          <a:p>
            <a:pPr marL="0" lvl="0" indent="0" algn="just">
              <a:spcBef>
                <a:spcPct val="0"/>
              </a:spcBef>
            </a:pPr>
            <a:r>
              <a:rPr lang="en-US" sz="2000" u="none" strike="noStrike" dirty="0">
                <a:solidFill>
                  <a:srgbClr val="09841D"/>
                </a:solidFill>
                <a:latin typeface="Barlow Bold"/>
              </a:rPr>
              <a:t>Do NOT translate the name of the subject!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9734" y="6119435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 dirty="0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09733" y="7451806"/>
            <a:ext cx="739772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 dirty="0">
                <a:solidFill>
                  <a:srgbClr val="26ADEA"/>
                </a:solidFill>
                <a:latin typeface="Barlow Bold"/>
              </a:rPr>
              <a:t>Signatures (</a:t>
            </a:r>
            <a:r>
              <a:rPr lang="en-US" sz="2764" strike="noStrike" dirty="0">
                <a:solidFill>
                  <a:srgbClr val="26ADEA"/>
                </a:solidFill>
                <a:latin typeface="Barlow Bold"/>
              </a:rPr>
              <a:t>yours and your coordinator</a:t>
            </a:r>
            <a:r>
              <a:rPr lang="en-US" sz="2764" u="none" strike="noStrike" dirty="0">
                <a:solidFill>
                  <a:srgbClr val="26ADEA"/>
                </a:solidFill>
                <a:latin typeface="Barlow Bold"/>
              </a:rPr>
              <a:t>)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58676" y="2664286"/>
            <a:ext cx="7545425" cy="4958428"/>
          </a:xfrm>
          <a:custGeom>
            <a:avLst/>
            <a:gdLst/>
            <a:ahLst/>
            <a:cxnLst/>
            <a:rect l="l" t="t" r="r" b="b"/>
            <a:pathLst>
              <a:path w="7545425" h="4958428">
                <a:moveTo>
                  <a:pt x="0" y="0"/>
                </a:moveTo>
                <a:lnTo>
                  <a:pt x="7545425" y="0"/>
                </a:lnTo>
                <a:lnTo>
                  <a:pt x="7545425" y="4958428"/>
                </a:lnTo>
                <a:lnTo>
                  <a:pt x="0" y="495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40187" y="3289908"/>
            <a:ext cx="7736821" cy="71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PREDICTAMEN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19117" y="4600110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9117" y="5883691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9118" y="716727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1894752" y="4382525"/>
            <a:ext cx="7735112" cy="1296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2764" u="none" strike="noStrike" dirty="0">
                <a:solidFill>
                  <a:srgbClr val="09841D"/>
                </a:solidFill>
                <a:latin typeface="Barlow Bold"/>
              </a:rPr>
              <a:t>Subjects at UER </a:t>
            </a:r>
            <a:r>
              <a:rPr lang="en-US" sz="2764" dirty="0">
                <a:solidFill>
                  <a:srgbClr val="09841D"/>
                </a:solidFill>
                <a:latin typeface="Barlow Bold"/>
              </a:rPr>
              <a:t>(with </a:t>
            </a:r>
            <a:r>
              <a:rPr lang="en-US" sz="2764" u="sng" dirty="0">
                <a:solidFill>
                  <a:srgbClr val="09841D"/>
                </a:solidFill>
                <a:latin typeface="Barlow Bold"/>
              </a:rPr>
              <a:t>codes</a:t>
            </a:r>
            <a:r>
              <a:rPr lang="en-US" sz="2764" dirty="0">
                <a:solidFill>
                  <a:srgbClr val="09841D"/>
                </a:solidFill>
                <a:latin typeface="Barlow Bold"/>
              </a:rPr>
              <a:t> and </a:t>
            </a:r>
            <a:r>
              <a:rPr lang="en-US" sz="2764" u="sng" dirty="0">
                <a:solidFill>
                  <a:srgbClr val="09841D"/>
                </a:solidFill>
                <a:latin typeface="Barlow Bold"/>
              </a:rPr>
              <a:t>ECTs,</a:t>
            </a:r>
            <a:r>
              <a:rPr lang="en-US" sz="2764" dirty="0">
                <a:solidFill>
                  <a:srgbClr val="09841D"/>
                </a:solidFill>
                <a:latin typeface="Barlow Bold"/>
              </a:rPr>
              <a:t> checking the boxes columns </a:t>
            </a:r>
            <a:r>
              <a:rPr lang="en-US" sz="2764" i="1" dirty="0">
                <a:solidFill>
                  <a:srgbClr val="09841D"/>
                </a:solidFill>
                <a:latin typeface="Barlow Bold"/>
              </a:rPr>
              <a:t>Deleted</a:t>
            </a:r>
            <a:r>
              <a:rPr lang="en-US" sz="2764" dirty="0">
                <a:solidFill>
                  <a:srgbClr val="09841D"/>
                </a:solidFill>
                <a:latin typeface="Barlow Bold"/>
              </a:rPr>
              <a:t> and </a:t>
            </a:r>
            <a:r>
              <a:rPr lang="en-US" sz="2764" i="1" dirty="0">
                <a:solidFill>
                  <a:srgbClr val="09841D"/>
                </a:solidFill>
                <a:latin typeface="Barlow Bold"/>
              </a:rPr>
              <a:t>Added </a:t>
            </a:r>
            <a:r>
              <a:rPr lang="en-US" sz="2764" dirty="0">
                <a:solidFill>
                  <a:srgbClr val="09841D"/>
                </a:solidFill>
                <a:latin typeface="Barlow Bold"/>
              </a:rPr>
              <a:t>)</a:t>
            </a:r>
          </a:p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endParaRPr lang="en-US" sz="2764" u="none" strike="noStrike" dirty="0">
              <a:solidFill>
                <a:srgbClr val="09841D"/>
              </a:solidFill>
              <a:latin typeface="Barl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42236" y="5805065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 dirty="0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0281" y="7069131"/>
            <a:ext cx="7397725" cy="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 dirty="0">
                <a:solidFill>
                  <a:srgbClr val="26ADEA"/>
                </a:solidFill>
                <a:latin typeface="Barlow Bold"/>
              </a:rPr>
              <a:t>Signatures</a:t>
            </a:r>
            <a:r>
              <a:rPr lang="en-US" sz="2764" dirty="0">
                <a:solidFill>
                  <a:srgbClr val="26ADEA"/>
                </a:solidFill>
                <a:latin typeface="Barlow Bold"/>
              </a:rPr>
              <a:t> (yours and your coordinator)</a:t>
            </a:r>
            <a:endParaRPr lang="en-US" sz="2764" u="none" strike="noStrike" dirty="0">
              <a:solidFill>
                <a:srgbClr val="26ADEA"/>
              </a:solidFill>
              <a:latin typeface="Barlow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134600" y="1980484"/>
            <a:ext cx="7735112" cy="6326032"/>
          </a:xfrm>
          <a:custGeom>
            <a:avLst/>
            <a:gdLst/>
            <a:ahLst/>
            <a:cxnLst/>
            <a:rect l="l" t="t" r="r" b="b"/>
            <a:pathLst>
              <a:path w="7735112" h="6326032">
                <a:moveTo>
                  <a:pt x="0" y="0"/>
                </a:moveTo>
                <a:lnTo>
                  <a:pt x="7735112" y="0"/>
                </a:lnTo>
                <a:lnTo>
                  <a:pt x="7735112" y="6326032"/>
                </a:lnTo>
                <a:lnTo>
                  <a:pt x="0" y="632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1399805" y="1994208"/>
            <a:ext cx="7736821" cy="14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6205"/>
              </a:lnSpc>
              <a:spcBef>
                <a:spcPct val="0"/>
              </a:spcBef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LA DURING MOBILITY </a:t>
            </a:r>
            <a:r>
              <a:rPr lang="en-US" sz="2000" dirty="0">
                <a:solidFill>
                  <a:srgbClr val="171616"/>
                </a:solidFill>
                <a:latin typeface="Barlow Bold"/>
              </a:rPr>
              <a:t>(paper based)</a:t>
            </a:r>
          </a:p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3200" dirty="0">
                <a:solidFill>
                  <a:srgbClr val="171616"/>
                </a:solidFill>
                <a:latin typeface="Barlow Bold"/>
              </a:rPr>
              <a:t>Please edit the </a:t>
            </a:r>
            <a:r>
              <a:rPr lang="en-US" sz="3200" u="sng" dirty="0">
                <a:solidFill>
                  <a:srgbClr val="171616"/>
                </a:solidFill>
                <a:latin typeface="Barlow Bold"/>
              </a:rPr>
              <a:t>same document</a:t>
            </a:r>
            <a:r>
              <a:rPr lang="en-US" sz="3200" dirty="0">
                <a:solidFill>
                  <a:srgbClr val="171616"/>
                </a:solidFill>
                <a:latin typeface="Barlow Bold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Personalizzato</PresentationFormat>
  <Paragraphs>77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Barlow Medium</vt:lpstr>
      <vt:lpstr>Calibri</vt:lpstr>
      <vt:lpstr>Barlow Bold</vt:lpstr>
      <vt:lpstr>Barlow</vt:lpstr>
      <vt:lpstr>Barlow Ultra-Bold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dc:creator>LPolimadei</dc:creator>
  <cp:lastModifiedBy>Laura Polimadei</cp:lastModifiedBy>
  <cp:revision>6</cp:revision>
  <dcterms:created xsi:type="dcterms:W3CDTF">2006-08-16T00:00:00Z</dcterms:created>
  <dcterms:modified xsi:type="dcterms:W3CDTF">2025-10-14T13:42:22Z</dcterms:modified>
  <dc:identifier>DAFsb0Q4LYY</dc:identifier>
</cp:coreProperties>
</file>