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708" r:id="rId5"/>
    <p:sldMasterId id="2147483744" r:id="rId6"/>
  </p:sldMasterIdLst>
  <p:notesMasterIdLst>
    <p:notesMasterId r:id="rId23"/>
  </p:notesMasterIdLst>
  <p:sldIdLst>
    <p:sldId id="256" r:id="rId7"/>
    <p:sldId id="258" r:id="rId8"/>
    <p:sldId id="259" r:id="rId9"/>
    <p:sldId id="269" r:id="rId10"/>
    <p:sldId id="261" r:id="rId11"/>
    <p:sldId id="262" r:id="rId12"/>
    <p:sldId id="264" r:id="rId13"/>
    <p:sldId id="271" r:id="rId14"/>
    <p:sldId id="275" r:id="rId15"/>
    <p:sldId id="277" r:id="rId16"/>
    <p:sldId id="278" r:id="rId17"/>
    <p:sldId id="267" r:id="rId18"/>
    <p:sldId id="272" r:id="rId19"/>
    <p:sldId id="274" r:id="rId20"/>
    <p:sldId id="273" r:id="rId21"/>
    <p:sldId id="270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0100"/>
    <a:srgbClr val="00C402"/>
    <a:srgbClr val="F59103"/>
    <a:srgbClr val="FF823E"/>
    <a:srgbClr val="F9F9F9"/>
    <a:srgbClr val="FFB641"/>
    <a:srgbClr val="353133"/>
    <a:srgbClr val="FFB542"/>
    <a:srgbClr val="F6DB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2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2" Type="http://schemas.openxmlformats.org/officeDocument/2006/relationships/image" Target="../media/image4.svg"/><Relationship Id="rId1" Type="http://schemas.openxmlformats.org/officeDocument/2006/relationships/image" Target="../media/image2.png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3AE39-8E7A-4919-9FAD-3A152878D73F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E7BA0450-5ECF-48B5-9AFB-E6BF0E6E85E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>
              <a:solidFill>
                <a:srgbClr val="FF823E"/>
              </a:solidFill>
            </a:rPr>
            <a:t>Broader context</a:t>
          </a:r>
          <a:endParaRPr lang="en-US" sz="2800" dirty="0">
            <a:solidFill>
              <a:srgbClr val="FF823E"/>
            </a:solidFill>
          </a:endParaRPr>
        </a:p>
      </dgm:t>
    </dgm:pt>
    <dgm:pt modelId="{3A7C3802-F849-43E7-AF4C-9C0EDE31B07C}" type="parTrans" cxnId="{7403F4E1-2AA8-443E-8C41-A26EFD98DB20}">
      <dgm:prSet/>
      <dgm:spPr/>
      <dgm:t>
        <a:bodyPr/>
        <a:lstStyle/>
        <a:p>
          <a:endParaRPr lang="en-US"/>
        </a:p>
      </dgm:t>
    </dgm:pt>
    <dgm:pt modelId="{597F507D-B9F7-4411-B49F-DBC04458ABBC}" type="sibTrans" cxnId="{7403F4E1-2AA8-443E-8C41-A26EFD98DB20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4DAA318-64ED-479C-BAAC-6D5ED0134ACC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>
              <a:solidFill>
                <a:srgbClr val="FF823E"/>
              </a:solidFill>
            </a:rPr>
            <a:t>Research </a:t>
          </a:r>
          <a:r>
            <a:rPr lang="en-GB" sz="2800" dirty="0" smtClean="0">
              <a:solidFill>
                <a:srgbClr val="FF823E"/>
              </a:solidFill>
            </a:rPr>
            <a:t>scope</a:t>
          </a:r>
        </a:p>
      </dgm:t>
    </dgm:pt>
    <dgm:pt modelId="{CB7E9267-355E-43FD-AF89-5BBC46AA2EF1}" type="parTrans" cxnId="{63FB79BB-2DBB-4744-A71E-4E618C8A86BC}">
      <dgm:prSet/>
      <dgm:spPr/>
      <dgm:t>
        <a:bodyPr/>
        <a:lstStyle/>
        <a:p>
          <a:endParaRPr lang="en-US"/>
        </a:p>
      </dgm:t>
    </dgm:pt>
    <dgm:pt modelId="{468696A0-DDE4-4B6E-B1DA-00BD0AEE21D9}" type="sibTrans" cxnId="{63FB79BB-2DBB-4744-A71E-4E618C8A86BC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DFE16D75-64D8-41B8-B9FE-24888F3E821D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dirty="0">
              <a:solidFill>
                <a:srgbClr val="FF823E"/>
              </a:solidFill>
            </a:rPr>
            <a:t>Results</a:t>
          </a:r>
          <a:endParaRPr lang="en-US" sz="2800" dirty="0">
            <a:solidFill>
              <a:srgbClr val="FF823E"/>
            </a:solidFill>
          </a:endParaRPr>
        </a:p>
      </dgm:t>
    </dgm:pt>
    <dgm:pt modelId="{0A495BE5-ABD7-4008-AC0B-F3C0043BFEE8}" type="parTrans" cxnId="{9803EA65-7800-4A2F-B00B-977DBC5C21BA}">
      <dgm:prSet/>
      <dgm:spPr/>
      <dgm:t>
        <a:bodyPr/>
        <a:lstStyle/>
        <a:p>
          <a:endParaRPr lang="en-US"/>
        </a:p>
      </dgm:t>
    </dgm:pt>
    <dgm:pt modelId="{565CBA46-3C00-405A-BBE5-B1FC1E6888D5}" type="sibTrans" cxnId="{9803EA65-7800-4A2F-B00B-977DBC5C21BA}">
      <dgm:prSet/>
      <dgm:spPr/>
      <dgm:t>
        <a:bodyPr/>
        <a:lstStyle/>
        <a:p>
          <a:endParaRPr lang="en-US"/>
        </a:p>
      </dgm:t>
    </dgm:pt>
    <dgm:pt modelId="{B3814131-FBB9-413F-B428-E2A68C33C0B5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b="0" i="0" baseline="0" dirty="0" smtClean="0">
              <a:solidFill>
                <a:srgbClr val="FF823E"/>
              </a:solidFill>
            </a:rPr>
            <a:t>‘Best efforts’ concept</a:t>
          </a:r>
          <a:endParaRPr lang="en-US" sz="2800" dirty="0">
            <a:solidFill>
              <a:srgbClr val="FF823E"/>
            </a:solidFill>
          </a:endParaRPr>
        </a:p>
      </dgm:t>
    </dgm:pt>
    <dgm:pt modelId="{F2D472E3-5D0E-4EE5-8A23-066C2D864E75}" type="sibTrans" cxnId="{52AD6605-2FE7-4125-B9E2-5ED0418E3C46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583E96A8-2436-4F85-88CF-52E86D32AE23}" type="parTrans" cxnId="{52AD6605-2FE7-4125-B9E2-5ED0418E3C46}">
      <dgm:prSet/>
      <dgm:spPr/>
      <dgm:t>
        <a:bodyPr/>
        <a:lstStyle/>
        <a:p>
          <a:endParaRPr lang="en-US"/>
        </a:p>
      </dgm:t>
    </dgm:pt>
    <dgm:pt modelId="{C10AA766-E5D8-4C10-9CCD-E69B8E168630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2800" b="0" i="0" baseline="0" dirty="0" smtClean="0">
              <a:solidFill>
                <a:srgbClr val="FF823E"/>
              </a:solidFill>
            </a:rPr>
            <a:t>Methodology</a:t>
          </a:r>
          <a:endParaRPr lang="en-US" sz="2800" dirty="0">
            <a:solidFill>
              <a:srgbClr val="FF823E"/>
            </a:solidFill>
          </a:endParaRPr>
        </a:p>
      </dgm:t>
    </dgm:pt>
    <dgm:pt modelId="{2ADB370B-7794-4804-8C23-DF1C001314C6}" type="sibTrans" cxnId="{8588D69A-2195-4568-A6B9-32DF7952262D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F1702CB9-63C3-4EFF-A1FA-F28C5ECB94CF}" type="parTrans" cxnId="{8588D69A-2195-4568-A6B9-32DF7952262D}">
      <dgm:prSet/>
      <dgm:spPr/>
      <dgm:t>
        <a:bodyPr/>
        <a:lstStyle/>
        <a:p>
          <a:endParaRPr lang="en-US"/>
        </a:p>
      </dgm:t>
    </dgm:pt>
    <dgm:pt modelId="{6714BBFD-A306-4791-BCD1-333CF3D7F9A5}" type="pres">
      <dgm:prSet presAssocID="{7BA3AE39-8E7A-4919-9FAD-3A152878D73F}" presName="root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B35800A-39CD-4205-AB8F-5F7CEC141560}" type="pres">
      <dgm:prSet presAssocID="{E7BA0450-5ECF-48B5-9AFB-E6BF0E6E85E9}" presName="compNode" presStyleCnt="0"/>
      <dgm:spPr/>
    </dgm:pt>
    <dgm:pt modelId="{FC164CE3-C529-4426-BC57-4873990FC918}" type="pres">
      <dgm:prSet presAssocID="{E7BA0450-5ECF-48B5-9AFB-E6BF0E6E85E9}" presName="bgRect" presStyleLbl="bgShp" presStyleIdx="0" presStyleCnt="5" custScaleX="99807"/>
      <dgm:spPr>
        <a:solidFill>
          <a:schemeClr val="tx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CA10B1BD-A18E-49E3-98B5-0199CE9C6897}" type="pres">
      <dgm:prSet presAssocID="{E7BA0450-5ECF-48B5-9AFB-E6BF0E6E85E9}" presName="iconRect" presStyleLbl="node1" presStyleIdx="0" presStyleCnt="5" custScaleX="104409" custScaleY="104409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F36CB148-78EC-4110-95D6-0418DD2A7ADF}" type="pres">
      <dgm:prSet presAssocID="{E7BA0450-5ECF-48B5-9AFB-E6BF0E6E85E9}" presName="spaceRect" presStyleCnt="0"/>
      <dgm:spPr/>
    </dgm:pt>
    <dgm:pt modelId="{28C4A4B4-B6AF-4CE7-9173-135BEE8535DD}" type="pres">
      <dgm:prSet presAssocID="{E7BA0450-5ECF-48B5-9AFB-E6BF0E6E85E9}" presName="parTx" presStyleLbl="revTx" presStyleIdx="0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AA9F4938-E9F8-4FA9-93DC-31052F3A8491}" type="pres">
      <dgm:prSet presAssocID="{597F507D-B9F7-4411-B49F-DBC04458ABBC}" presName="sibTrans" presStyleCnt="0"/>
      <dgm:spPr/>
    </dgm:pt>
    <dgm:pt modelId="{A1940FAC-EDE2-4E67-A5D7-C2B7C04A6FC1}" type="pres">
      <dgm:prSet presAssocID="{34DAA318-64ED-479C-BAAC-6D5ED0134ACC}" presName="compNode" presStyleCnt="0"/>
      <dgm:spPr/>
    </dgm:pt>
    <dgm:pt modelId="{A027C37D-FF85-4C7B-977A-EE7A8FEB7786}" type="pres">
      <dgm:prSet presAssocID="{34DAA318-64ED-479C-BAAC-6D5ED0134ACC}" presName="bgRect" presStyleLbl="bgShp" presStyleIdx="1" presStyleCnt="5" custScaleX="99807"/>
      <dgm:spPr>
        <a:solidFill>
          <a:schemeClr val="tx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3A7BEEF5-3F7D-47A8-B689-CA6F95BD4DF2}" type="pres">
      <dgm:prSet presAssocID="{34DAA318-64ED-479C-BAAC-6D5ED0134ACC}" presName="iconRect" presStyleLbl="node1" presStyleIdx="1" presStyleCnt="5" custScaleX="104409" custScaleY="104409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Magnifying glass"/>
        </a:ext>
      </dgm:extLst>
    </dgm:pt>
    <dgm:pt modelId="{3F99005D-4280-4CE2-9E10-A1DB59CD03BD}" type="pres">
      <dgm:prSet presAssocID="{34DAA318-64ED-479C-BAAC-6D5ED0134ACC}" presName="spaceRect" presStyleCnt="0"/>
      <dgm:spPr/>
    </dgm:pt>
    <dgm:pt modelId="{DB41912F-7EB0-4465-8F4A-0E8C24F143F0}" type="pres">
      <dgm:prSet presAssocID="{34DAA318-64ED-479C-BAAC-6D5ED0134ACC}" presName="parTx" presStyleLbl="revTx" presStyleIdx="1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B6D61C55-D693-4BCC-BE05-DC2C628E1DBE}" type="pres">
      <dgm:prSet presAssocID="{468696A0-DDE4-4B6E-B1DA-00BD0AEE21D9}" presName="sibTrans" presStyleCnt="0"/>
      <dgm:spPr/>
    </dgm:pt>
    <dgm:pt modelId="{748C813E-8F80-4EAC-8F1C-5CA06D484D97}" type="pres">
      <dgm:prSet presAssocID="{B3814131-FBB9-413F-B428-E2A68C33C0B5}" presName="compNode" presStyleCnt="0"/>
      <dgm:spPr/>
    </dgm:pt>
    <dgm:pt modelId="{87860EBC-233E-4D97-9658-AAF4C31446C1}" type="pres">
      <dgm:prSet presAssocID="{B3814131-FBB9-413F-B428-E2A68C33C0B5}" presName="bgRect" presStyleLbl="bgShp" presStyleIdx="2" presStyleCnt="5" custScaleX="99807"/>
      <dgm:spPr>
        <a:solidFill>
          <a:schemeClr val="tx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D90DE809-FDB1-43C3-A86F-2FA6BAA3AB43}" type="pres">
      <dgm:prSet presAssocID="{B3814131-FBB9-413F-B428-E2A68C33C0B5}" presName="iconRect" presStyleLbl="node1" presStyleIdx="2" presStyleCnt="5" custScaleX="104409" custScaleY="10440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7475F977-72BD-4611-8509-2D159A26D726}" type="pres">
      <dgm:prSet presAssocID="{B3814131-FBB9-413F-B428-E2A68C33C0B5}" presName="spaceRect" presStyleCnt="0"/>
      <dgm:spPr/>
    </dgm:pt>
    <dgm:pt modelId="{DD6118E7-8F61-4914-9582-19F0F88CDFA9}" type="pres">
      <dgm:prSet presAssocID="{B3814131-FBB9-413F-B428-E2A68C33C0B5}" presName="parTx" presStyleLbl="revTx" presStyleIdx="2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C3899749-B27D-45A7-968E-E2C247B182D6}" type="pres">
      <dgm:prSet presAssocID="{F2D472E3-5D0E-4EE5-8A23-066C2D864E75}" presName="sibTrans" presStyleCnt="0"/>
      <dgm:spPr/>
    </dgm:pt>
    <dgm:pt modelId="{7E96FA70-7CB5-4146-B726-F4DB4B4C7487}" type="pres">
      <dgm:prSet presAssocID="{C10AA766-E5D8-4C10-9CCD-E69B8E168630}" presName="compNode" presStyleCnt="0"/>
      <dgm:spPr/>
    </dgm:pt>
    <dgm:pt modelId="{1AC22B3F-4C1B-4514-A02B-722648022E6E}" type="pres">
      <dgm:prSet presAssocID="{C10AA766-E5D8-4C10-9CCD-E69B8E168630}" presName="bgRect" presStyleLbl="bgShp" presStyleIdx="3" presStyleCnt="5" custScaleX="99807"/>
      <dgm:spPr>
        <a:solidFill>
          <a:schemeClr val="tx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A64A0BC3-CA18-4B71-915D-D8208ACA635E}" type="pres">
      <dgm:prSet presAssocID="{C10AA766-E5D8-4C10-9CCD-E69B8E168630}" presName="iconRect" presStyleLbl="node1" presStyleIdx="3" presStyleCnt="5" custScaleX="104409" custScaleY="10440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  <dgm:t>
        <a:bodyPr/>
        <a:lstStyle/>
        <a:p>
          <a:endParaRPr lang="en-US"/>
        </a:p>
      </dgm:t>
      <dgm:extLst/>
    </dgm:pt>
    <dgm:pt modelId="{1BF96456-264E-4359-880C-6B92AD5B70B9}" type="pres">
      <dgm:prSet presAssocID="{C10AA766-E5D8-4C10-9CCD-E69B8E168630}" presName="spaceRect" presStyleCnt="0"/>
      <dgm:spPr/>
    </dgm:pt>
    <dgm:pt modelId="{46468A17-2B5D-47C8-B32A-8CEC8C4C7362}" type="pres">
      <dgm:prSet presAssocID="{C10AA766-E5D8-4C10-9CCD-E69B8E168630}" presName="parTx" presStyleLbl="revTx" presStyleIdx="3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  <dgm:pt modelId="{83623862-4F9A-417F-9A73-292BFB2179A7}" type="pres">
      <dgm:prSet presAssocID="{2ADB370B-7794-4804-8C23-DF1C001314C6}" presName="sibTrans" presStyleCnt="0"/>
      <dgm:spPr/>
    </dgm:pt>
    <dgm:pt modelId="{38613068-C3C5-46A9-95F2-2CF17DDA4491}" type="pres">
      <dgm:prSet presAssocID="{DFE16D75-64D8-41B8-B9FE-24888F3E821D}" presName="compNode" presStyleCnt="0"/>
      <dgm:spPr/>
    </dgm:pt>
    <dgm:pt modelId="{1D07C828-1D7C-43BA-9BBC-399B3A9B7D40}" type="pres">
      <dgm:prSet presAssocID="{DFE16D75-64D8-41B8-B9FE-24888F3E821D}" presName="bgRect" presStyleLbl="bgShp" presStyleIdx="4" presStyleCnt="5" custScaleX="99807"/>
      <dgm:spPr>
        <a:solidFill>
          <a:schemeClr val="tx1">
            <a:lumMod val="85000"/>
          </a:schemeClr>
        </a:solidFill>
      </dgm:spPr>
      <dgm:t>
        <a:bodyPr/>
        <a:lstStyle/>
        <a:p>
          <a:endParaRPr lang="en-US"/>
        </a:p>
      </dgm:t>
    </dgm:pt>
    <dgm:pt modelId="{424AD83A-6C4D-4EE5-AFD3-B5384DC7835D}" type="pres">
      <dgm:prSet presAssocID="{DFE16D75-64D8-41B8-B9FE-24888F3E821D}" presName="iconRect" presStyleLbl="node1" presStyleIdx="4" presStyleCnt="5" custScaleX="104409" custScaleY="104409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Tick"/>
        </a:ext>
      </dgm:extLst>
    </dgm:pt>
    <dgm:pt modelId="{59EA9B1E-72D2-4422-85D8-7DF4F35C56BB}" type="pres">
      <dgm:prSet presAssocID="{DFE16D75-64D8-41B8-B9FE-24888F3E821D}" presName="spaceRect" presStyleCnt="0"/>
      <dgm:spPr/>
    </dgm:pt>
    <dgm:pt modelId="{A42339E4-A0AB-4545-BE53-5D22AA3F981D}" type="pres">
      <dgm:prSet presAssocID="{DFE16D75-64D8-41B8-B9FE-24888F3E821D}" presName="parTx" presStyleLbl="revTx" presStyleIdx="4" presStyleCnt="5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52AD6605-2FE7-4125-B9E2-5ED0418E3C46}" srcId="{7BA3AE39-8E7A-4919-9FAD-3A152878D73F}" destId="{B3814131-FBB9-413F-B428-E2A68C33C0B5}" srcOrd="2" destOrd="0" parTransId="{583E96A8-2436-4F85-88CF-52E86D32AE23}" sibTransId="{F2D472E3-5D0E-4EE5-8A23-066C2D864E75}"/>
    <dgm:cxn modelId="{8588D69A-2195-4568-A6B9-32DF7952262D}" srcId="{7BA3AE39-8E7A-4919-9FAD-3A152878D73F}" destId="{C10AA766-E5D8-4C10-9CCD-E69B8E168630}" srcOrd="3" destOrd="0" parTransId="{F1702CB9-63C3-4EFF-A1FA-F28C5ECB94CF}" sibTransId="{2ADB370B-7794-4804-8C23-DF1C001314C6}"/>
    <dgm:cxn modelId="{63FB79BB-2DBB-4744-A71E-4E618C8A86BC}" srcId="{7BA3AE39-8E7A-4919-9FAD-3A152878D73F}" destId="{34DAA318-64ED-479C-BAAC-6D5ED0134ACC}" srcOrd="1" destOrd="0" parTransId="{CB7E9267-355E-43FD-AF89-5BBC46AA2EF1}" sibTransId="{468696A0-DDE4-4B6E-B1DA-00BD0AEE21D9}"/>
    <dgm:cxn modelId="{9803EA65-7800-4A2F-B00B-977DBC5C21BA}" srcId="{7BA3AE39-8E7A-4919-9FAD-3A152878D73F}" destId="{DFE16D75-64D8-41B8-B9FE-24888F3E821D}" srcOrd="4" destOrd="0" parTransId="{0A495BE5-ABD7-4008-AC0B-F3C0043BFEE8}" sibTransId="{565CBA46-3C00-405A-BBE5-B1FC1E6888D5}"/>
    <dgm:cxn modelId="{71DB638A-1A3C-49FF-A145-38D738CC4CC5}" type="presOf" srcId="{34DAA318-64ED-479C-BAAC-6D5ED0134ACC}" destId="{DB41912F-7EB0-4465-8F4A-0E8C24F143F0}" srcOrd="0" destOrd="0" presId="urn:microsoft.com/office/officeart/2018/2/layout/IconVerticalSolidList"/>
    <dgm:cxn modelId="{BAA0DDD2-C594-4F32-A997-D8149F2F002F}" type="presOf" srcId="{E7BA0450-5ECF-48B5-9AFB-E6BF0E6E85E9}" destId="{28C4A4B4-B6AF-4CE7-9173-135BEE8535DD}" srcOrd="0" destOrd="0" presId="urn:microsoft.com/office/officeart/2018/2/layout/IconVerticalSolidList"/>
    <dgm:cxn modelId="{332C9A37-9E21-4B5C-AD80-EF33D38A0027}" type="presOf" srcId="{B3814131-FBB9-413F-B428-E2A68C33C0B5}" destId="{DD6118E7-8F61-4914-9582-19F0F88CDFA9}" srcOrd="0" destOrd="0" presId="urn:microsoft.com/office/officeart/2018/2/layout/IconVerticalSolidList"/>
    <dgm:cxn modelId="{0EA0974A-F848-4671-BBF4-364764AE3158}" type="presOf" srcId="{7BA3AE39-8E7A-4919-9FAD-3A152878D73F}" destId="{6714BBFD-A306-4791-BCD1-333CF3D7F9A5}" srcOrd="0" destOrd="0" presId="urn:microsoft.com/office/officeart/2018/2/layout/IconVerticalSolidList"/>
    <dgm:cxn modelId="{7403F4E1-2AA8-443E-8C41-A26EFD98DB20}" srcId="{7BA3AE39-8E7A-4919-9FAD-3A152878D73F}" destId="{E7BA0450-5ECF-48B5-9AFB-E6BF0E6E85E9}" srcOrd="0" destOrd="0" parTransId="{3A7C3802-F849-43E7-AF4C-9C0EDE31B07C}" sibTransId="{597F507D-B9F7-4411-B49F-DBC04458ABBC}"/>
    <dgm:cxn modelId="{D5601240-E98A-4EBD-8790-8925BA6F0CD5}" type="presOf" srcId="{C10AA766-E5D8-4C10-9CCD-E69B8E168630}" destId="{46468A17-2B5D-47C8-B32A-8CEC8C4C7362}" srcOrd="0" destOrd="0" presId="urn:microsoft.com/office/officeart/2018/2/layout/IconVerticalSolidList"/>
    <dgm:cxn modelId="{F95B5482-B906-4741-985B-15FA81DE97C1}" type="presOf" srcId="{DFE16D75-64D8-41B8-B9FE-24888F3E821D}" destId="{A42339E4-A0AB-4545-BE53-5D22AA3F981D}" srcOrd="0" destOrd="0" presId="urn:microsoft.com/office/officeart/2018/2/layout/IconVerticalSolidList"/>
    <dgm:cxn modelId="{12247E63-59B1-49B0-B6D6-D48E23A02CBB}" type="presParOf" srcId="{6714BBFD-A306-4791-BCD1-333CF3D7F9A5}" destId="{EB35800A-39CD-4205-AB8F-5F7CEC141560}" srcOrd="0" destOrd="0" presId="urn:microsoft.com/office/officeart/2018/2/layout/IconVerticalSolidList"/>
    <dgm:cxn modelId="{810806A1-C92B-4B0C-A89B-3A02EE73089F}" type="presParOf" srcId="{EB35800A-39CD-4205-AB8F-5F7CEC141560}" destId="{FC164CE3-C529-4426-BC57-4873990FC918}" srcOrd="0" destOrd="0" presId="urn:microsoft.com/office/officeart/2018/2/layout/IconVerticalSolidList"/>
    <dgm:cxn modelId="{5389C1B9-7471-47D9-B2D3-644A7B3899E2}" type="presParOf" srcId="{EB35800A-39CD-4205-AB8F-5F7CEC141560}" destId="{CA10B1BD-A18E-49E3-98B5-0199CE9C6897}" srcOrd="1" destOrd="0" presId="urn:microsoft.com/office/officeart/2018/2/layout/IconVerticalSolidList"/>
    <dgm:cxn modelId="{DDB7B21A-C7BD-44FA-977C-0C04BC191D14}" type="presParOf" srcId="{EB35800A-39CD-4205-AB8F-5F7CEC141560}" destId="{F36CB148-78EC-4110-95D6-0418DD2A7ADF}" srcOrd="2" destOrd="0" presId="urn:microsoft.com/office/officeart/2018/2/layout/IconVerticalSolidList"/>
    <dgm:cxn modelId="{C4A94D84-19D3-49AD-A6D5-69FEA001C3F0}" type="presParOf" srcId="{EB35800A-39CD-4205-AB8F-5F7CEC141560}" destId="{28C4A4B4-B6AF-4CE7-9173-135BEE8535DD}" srcOrd="3" destOrd="0" presId="urn:microsoft.com/office/officeart/2018/2/layout/IconVerticalSolidList"/>
    <dgm:cxn modelId="{037532A8-713C-4B20-BAC6-88AB493C2377}" type="presParOf" srcId="{6714BBFD-A306-4791-BCD1-333CF3D7F9A5}" destId="{AA9F4938-E9F8-4FA9-93DC-31052F3A8491}" srcOrd="1" destOrd="0" presId="urn:microsoft.com/office/officeart/2018/2/layout/IconVerticalSolidList"/>
    <dgm:cxn modelId="{51B000BB-060A-42CE-829D-E6329E787E82}" type="presParOf" srcId="{6714BBFD-A306-4791-BCD1-333CF3D7F9A5}" destId="{A1940FAC-EDE2-4E67-A5D7-C2B7C04A6FC1}" srcOrd="2" destOrd="0" presId="urn:microsoft.com/office/officeart/2018/2/layout/IconVerticalSolidList"/>
    <dgm:cxn modelId="{DE540D28-1C0C-4E68-8DE2-5AE09AD3BFBC}" type="presParOf" srcId="{A1940FAC-EDE2-4E67-A5D7-C2B7C04A6FC1}" destId="{A027C37D-FF85-4C7B-977A-EE7A8FEB7786}" srcOrd="0" destOrd="0" presId="urn:microsoft.com/office/officeart/2018/2/layout/IconVerticalSolidList"/>
    <dgm:cxn modelId="{7C1A1EBF-5E5E-414D-B115-DA1CF6EF7A4B}" type="presParOf" srcId="{A1940FAC-EDE2-4E67-A5D7-C2B7C04A6FC1}" destId="{3A7BEEF5-3F7D-47A8-B689-CA6F95BD4DF2}" srcOrd="1" destOrd="0" presId="urn:microsoft.com/office/officeart/2018/2/layout/IconVerticalSolidList"/>
    <dgm:cxn modelId="{21A0CD1B-E943-4588-8A4A-B6EBEC3FF078}" type="presParOf" srcId="{A1940FAC-EDE2-4E67-A5D7-C2B7C04A6FC1}" destId="{3F99005D-4280-4CE2-9E10-A1DB59CD03BD}" srcOrd="2" destOrd="0" presId="urn:microsoft.com/office/officeart/2018/2/layout/IconVerticalSolidList"/>
    <dgm:cxn modelId="{088C6617-86A0-4389-ADA3-B352397A4F51}" type="presParOf" srcId="{A1940FAC-EDE2-4E67-A5D7-C2B7C04A6FC1}" destId="{DB41912F-7EB0-4465-8F4A-0E8C24F143F0}" srcOrd="3" destOrd="0" presId="urn:microsoft.com/office/officeart/2018/2/layout/IconVerticalSolidList"/>
    <dgm:cxn modelId="{51466A0A-78F3-4C34-BD0F-DDA0BB38F511}" type="presParOf" srcId="{6714BBFD-A306-4791-BCD1-333CF3D7F9A5}" destId="{B6D61C55-D693-4BCC-BE05-DC2C628E1DBE}" srcOrd="3" destOrd="0" presId="urn:microsoft.com/office/officeart/2018/2/layout/IconVerticalSolidList"/>
    <dgm:cxn modelId="{BF83D321-8CBF-47CB-9746-AAD174F2D3B6}" type="presParOf" srcId="{6714BBFD-A306-4791-BCD1-333CF3D7F9A5}" destId="{748C813E-8F80-4EAC-8F1C-5CA06D484D97}" srcOrd="4" destOrd="0" presId="urn:microsoft.com/office/officeart/2018/2/layout/IconVerticalSolidList"/>
    <dgm:cxn modelId="{555B873A-30B1-4BE9-B761-4B929545F4C2}" type="presParOf" srcId="{748C813E-8F80-4EAC-8F1C-5CA06D484D97}" destId="{87860EBC-233E-4D97-9658-AAF4C31446C1}" srcOrd="0" destOrd="0" presId="urn:microsoft.com/office/officeart/2018/2/layout/IconVerticalSolidList"/>
    <dgm:cxn modelId="{92C8B6D0-8479-4016-A2D5-D2A5F6F3F4AF}" type="presParOf" srcId="{748C813E-8F80-4EAC-8F1C-5CA06D484D97}" destId="{D90DE809-FDB1-43C3-A86F-2FA6BAA3AB43}" srcOrd="1" destOrd="0" presId="urn:microsoft.com/office/officeart/2018/2/layout/IconVerticalSolidList"/>
    <dgm:cxn modelId="{A47959E1-C0B1-47EF-BE4A-6B3F273628A4}" type="presParOf" srcId="{748C813E-8F80-4EAC-8F1C-5CA06D484D97}" destId="{7475F977-72BD-4611-8509-2D159A26D726}" srcOrd="2" destOrd="0" presId="urn:microsoft.com/office/officeart/2018/2/layout/IconVerticalSolidList"/>
    <dgm:cxn modelId="{6A73C6EE-2EB6-4EA0-86FA-1868FCF3D655}" type="presParOf" srcId="{748C813E-8F80-4EAC-8F1C-5CA06D484D97}" destId="{DD6118E7-8F61-4914-9582-19F0F88CDFA9}" srcOrd="3" destOrd="0" presId="urn:microsoft.com/office/officeart/2018/2/layout/IconVerticalSolidList"/>
    <dgm:cxn modelId="{5B4DD2FF-71A8-4BE8-B1D7-82336F6B73AA}" type="presParOf" srcId="{6714BBFD-A306-4791-BCD1-333CF3D7F9A5}" destId="{C3899749-B27D-45A7-968E-E2C247B182D6}" srcOrd="5" destOrd="0" presId="urn:microsoft.com/office/officeart/2018/2/layout/IconVerticalSolidList"/>
    <dgm:cxn modelId="{4DB835BD-AA81-4AD4-BF90-0F7CA4D344FA}" type="presParOf" srcId="{6714BBFD-A306-4791-BCD1-333CF3D7F9A5}" destId="{7E96FA70-7CB5-4146-B726-F4DB4B4C7487}" srcOrd="6" destOrd="0" presId="urn:microsoft.com/office/officeart/2018/2/layout/IconVerticalSolidList"/>
    <dgm:cxn modelId="{1DE85EBE-DD83-4158-B0DF-386CA9E686D9}" type="presParOf" srcId="{7E96FA70-7CB5-4146-B726-F4DB4B4C7487}" destId="{1AC22B3F-4C1B-4514-A02B-722648022E6E}" srcOrd="0" destOrd="0" presId="urn:microsoft.com/office/officeart/2018/2/layout/IconVerticalSolidList"/>
    <dgm:cxn modelId="{6B560F54-E96B-4DFB-9CF1-C23CD62E3546}" type="presParOf" srcId="{7E96FA70-7CB5-4146-B726-F4DB4B4C7487}" destId="{A64A0BC3-CA18-4B71-915D-D8208ACA635E}" srcOrd="1" destOrd="0" presId="urn:microsoft.com/office/officeart/2018/2/layout/IconVerticalSolidList"/>
    <dgm:cxn modelId="{2A42992F-FC3A-4418-B3AA-A983DE67F31D}" type="presParOf" srcId="{7E96FA70-7CB5-4146-B726-F4DB4B4C7487}" destId="{1BF96456-264E-4359-880C-6B92AD5B70B9}" srcOrd="2" destOrd="0" presId="urn:microsoft.com/office/officeart/2018/2/layout/IconVerticalSolidList"/>
    <dgm:cxn modelId="{78663874-1295-4271-B866-237EF971141D}" type="presParOf" srcId="{7E96FA70-7CB5-4146-B726-F4DB4B4C7487}" destId="{46468A17-2B5D-47C8-B32A-8CEC8C4C7362}" srcOrd="3" destOrd="0" presId="urn:microsoft.com/office/officeart/2018/2/layout/IconVerticalSolidList"/>
    <dgm:cxn modelId="{4FB90C54-99AD-48E8-B0E5-82105E94C084}" type="presParOf" srcId="{6714BBFD-A306-4791-BCD1-333CF3D7F9A5}" destId="{83623862-4F9A-417F-9A73-292BFB2179A7}" srcOrd="7" destOrd="0" presId="urn:microsoft.com/office/officeart/2018/2/layout/IconVerticalSolidList"/>
    <dgm:cxn modelId="{60E5B58D-10F8-41C6-8402-9B6161BA6D07}" type="presParOf" srcId="{6714BBFD-A306-4791-BCD1-333CF3D7F9A5}" destId="{38613068-C3C5-46A9-95F2-2CF17DDA4491}" srcOrd="8" destOrd="0" presId="urn:microsoft.com/office/officeart/2018/2/layout/IconVerticalSolidList"/>
    <dgm:cxn modelId="{78AD3F1A-A267-4303-B1D9-BEBBB9979507}" type="presParOf" srcId="{38613068-C3C5-46A9-95F2-2CF17DDA4491}" destId="{1D07C828-1D7C-43BA-9BBC-399B3A9B7D40}" srcOrd="0" destOrd="0" presId="urn:microsoft.com/office/officeart/2018/2/layout/IconVerticalSolidList"/>
    <dgm:cxn modelId="{691945F1-D0B4-40F2-A8C2-56517260804E}" type="presParOf" srcId="{38613068-C3C5-46A9-95F2-2CF17DDA4491}" destId="{424AD83A-6C4D-4EE5-AFD3-B5384DC7835D}" srcOrd="1" destOrd="0" presId="urn:microsoft.com/office/officeart/2018/2/layout/IconVerticalSolidList"/>
    <dgm:cxn modelId="{FCC9C054-2D08-406F-96D2-6E5FB5D12568}" type="presParOf" srcId="{38613068-C3C5-46A9-95F2-2CF17DDA4491}" destId="{59EA9B1E-72D2-4422-85D8-7DF4F35C56BB}" srcOrd="2" destOrd="0" presId="urn:microsoft.com/office/officeart/2018/2/layout/IconVerticalSolidList"/>
    <dgm:cxn modelId="{EAC0A427-8DDC-4F4D-9EC5-2ECEE36A4E41}" type="presParOf" srcId="{38613068-C3C5-46A9-95F2-2CF17DDA4491}" destId="{A42339E4-A0AB-4545-BE53-5D22AA3F98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164CE3-C529-4426-BC57-4873990FC918}">
      <dsp:nvSpPr>
        <dsp:cNvPr id="0" name=""/>
        <dsp:cNvSpPr/>
      </dsp:nvSpPr>
      <dsp:spPr>
        <a:xfrm>
          <a:off x="5656" y="4414"/>
          <a:ext cx="11699983" cy="940360"/>
        </a:xfrm>
        <a:prstGeom prst="roundRect">
          <a:avLst>
            <a:gd name="adj" fmla="val 10000"/>
          </a:avLst>
        </a:prstGeom>
        <a:solidFill>
          <a:schemeClr val="tx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10B1BD-A18E-49E3-98B5-0199CE9C6897}">
      <dsp:nvSpPr>
        <dsp:cNvPr id="0" name=""/>
        <dsp:cNvSpPr/>
      </dsp:nvSpPr>
      <dsp:spPr>
        <a:xfrm>
          <a:off x="267401" y="204594"/>
          <a:ext cx="540001" cy="540001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8C4A4B4-B6AF-4CE7-9173-135BEE8535DD}">
      <dsp:nvSpPr>
        <dsp:cNvPr id="0" name=""/>
        <dsp:cNvSpPr/>
      </dsp:nvSpPr>
      <dsp:spPr>
        <a:xfrm>
          <a:off x="1080459" y="4414"/>
          <a:ext cx="10636491" cy="94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21" tIns="99521" rIns="99521" bIns="99521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rgbClr val="FF823E"/>
              </a:solidFill>
            </a:rPr>
            <a:t>Broader context</a:t>
          </a:r>
          <a:endParaRPr lang="en-US" sz="2800" kern="1200" dirty="0">
            <a:solidFill>
              <a:srgbClr val="FF823E"/>
            </a:solidFill>
          </a:endParaRPr>
        </a:p>
      </dsp:txBody>
      <dsp:txXfrm>
        <a:off x="1080459" y="4414"/>
        <a:ext cx="10636491" cy="940360"/>
      </dsp:txXfrm>
    </dsp:sp>
    <dsp:sp modelId="{A027C37D-FF85-4C7B-977A-EE7A8FEB7786}">
      <dsp:nvSpPr>
        <dsp:cNvPr id="0" name=""/>
        <dsp:cNvSpPr/>
      </dsp:nvSpPr>
      <dsp:spPr>
        <a:xfrm>
          <a:off x="5656" y="1179865"/>
          <a:ext cx="11699983" cy="940360"/>
        </a:xfrm>
        <a:prstGeom prst="roundRect">
          <a:avLst>
            <a:gd name="adj" fmla="val 10000"/>
          </a:avLst>
        </a:prstGeom>
        <a:solidFill>
          <a:schemeClr val="tx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7BEEF5-3F7D-47A8-B689-CA6F95BD4DF2}">
      <dsp:nvSpPr>
        <dsp:cNvPr id="0" name=""/>
        <dsp:cNvSpPr/>
      </dsp:nvSpPr>
      <dsp:spPr>
        <a:xfrm>
          <a:off x="267401" y="1380044"/>
          <a:ext cx="540001" cy="540001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1912F-7EB0-4465-8F4A-0E8C24F143F0}">
      <dsp:nvSpPr>
        <dsp:cNvPr id="0" name=""/>
        <dsp:cNvSpPr/>
      </dsp:nvSpPr>
      <dsp:spPr>
        <a:xfrm>
          <a:off x="1080459" y="1179865"/>
          <a:ext cx="10636491" cy="94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21" tIns="99521" rIns="99521" bIns="99521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rgbClr val="FF823E"/>
              </a:solidFill>
            </a:rPr>
            <a:t>Research </a:t>
          </a:r>
          <a:r>
            <a:rPr lang="en-GB" sz="2800" kern="1200" dirty="0" smtClean="0">
              <a:solidFill>
                <a:srgbClr val="FF823E"/>
              </a:solidFill>
            </a:rPr>
            <a:t>scope</a:t>
          </a:r>
        </a:p>
      </dsp:txBody>
      <dsp:txXfrm>
        <a:off x="1080459" y="1179865"/>
        <a:ext cx="10636491" cy="940360"/>
      </dsp:txXfrm>
    </dsp:sp>
    <dsp:sp modelId="{87860EBC-233E-4D97-9658-AAF4C31446C1}">
      <dsp:nvSpPr>
        <dsp:cNvPr id="0" name=""/>
        <dsp:cNvSpPr/>
      </dsp:nvSpPr>
      <dsp:spPr>
        <a:xfrm>
          <a:off x="5656" y="2355315"/>
          <a:ext cx="11699983" cy="940360"/>
        </a:xfrm>
        <a:prstGeom prst="roundRect">
          <a:avLst>
            <a:gd name="adj" fmla="val 10000"/>
          </a:avLst>
        </a:prstGeom>
        <a:solidFill>
          <a:schemeClr val="tx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DE809-FDB1-43C3-A86F-2FA6BAA3AB43}">
      <dsp:nvSpPr>
        <dsp:cNvPr id="0" name=""/>
        <dsp:cNvSpPr/>
      </dsp:nvSpPr>
      <dsp:spPr>
        <a:xfrm>
          <a:off x="267401" y="2555494"/>
          <a:ext cx="540001" cy="540001"/>
        </a:xfrm>
        <a:prstGeom prst="rect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6118E7-8F61-4914-9582-19F0F88CDFA9}">
      <dsp:nvSpPr>
        <dsp:cNvPr id="0" name=""/>
        <dsp:cNvSpPr/>
      </dsp:nvSpPr>
      <dsp:spPr>
        <a:xfrm>
          <a:off x="1080459" y="2355315"/>
          <a:ext cx="10636491" cy="94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21" tIns="99521" rIns="99521" bIns="99521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kern="1200" baseline="0" dirty="0" smtClean="0">
              <a:solidFill>
                <a:srgbClr val="FF823E"/>
              </a:solidFill>
            </a:rPr>
            <a:t>‘Best efforts’ concept</a:t>
          </a:r>
          <a:endParaRPr lang="en-US" sz="2800" kern="1200" dirty="0">
            <a:solidFill>
              <a:srgbClr val="FF823E"/>
            </a:solidFill>
          </a:endParaRPr>
        </a:p>
      </dsp:txBody>
      <dsp:txXfrm>
        <a:off x="1080459" y="2355315"/>
        <a:ext cx="10636491" cy="940360"/>
      </dsp:txXfrm>
    </dsp:sp>
    <dsp:sp modelId="{1AC22B3F-4C1B-4514-A02B-722648022E6E}">
      <dsp:nvSpPr>
        <dsp:cNvPr id="0" name=""/>
        <dsp:cNvSpPr/>
      </dsp:nvSpPr>
      <dsp:spPr>
        <a:xfrm>
          <a:off x="5656" y="3530765"/>
          <a:ext cx="11699983" cy="940360"/>
        </a:xfrm>
        <a:prstGeom prst="roundRect">
          <a:avLst>
            <a:gd name="adj" fmla="val 10000"/>
          </a:avLst>
        </a:prstGeom>
        <a:solidFill>
          <a:schemeClr val="tx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64A0BC3-CA18-4B71-915D-D8208ACA635E}">
      <dsp:nvSpPr>
        <dsp:cNvPr id="0" name=""/>
        <dsp:cNvSpPr/>
      </dsp:nvSpPr>
      <dsp:spPr>
        <a:xfrm>
          <a:off x="267401" y="3730945"/>
          <a:ext cx="540001" cy="540001"/>
        </a:xfrm>
        <a:prstGeom prst="rect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468A17-2B5D-47C8-B32A-8CEC8C4C7362}">
      <dsp:nvSpPr>
        <dsp:cNvPr id="0" name=""/>
        <dsp:cNvSpPr/>
      </dsp:nvSpPr>
      <dsp:spPr>
        <a:xfrm>
          <a:off x="1080459" y="3530765"/>
          <a:ext cx="10636491" cy="94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21" tIns="99521" rIns="99521" bIns="99521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b="0" i="0" kern="1200" baseline="0" dirty="0" smtClean="0">
              <a:solidFill>
                <a:srgbClr val="FF823E"/>
              </a:solidFill>
            </a:rPr>
            <a:t>Methodology</a:t>
          </a:r>
          <a:endParaRPr lang="en-US" sz="2800" kern="1200" dirty="0">
            <a:solidFill>
              <a:srgbClr val="FF823E"/>
            </a:solidFill>
          </a:endParaRPr>
        </a:p>
      </dsp:txBody>
      <dsp:txXfrm>
        <a:off x="1080459" y="3530765"/>
        <a:ext cx="10636491" cy="940360"/>
      </dsp:txXfrm>
    </dsp:sp>
    <dsp:sp modelId="{1D07C828-1D7C-43BA-9BBC-399B3A9B7D40}">
      <dsp:nvSpPr>
        <dsp:cNvPr id="0" name=""/>
        <dsp:cNvSpPr/>
      </dsp:nvSpPr>
      <dsp:spPr>
        <a:xfrm>
          <a:off x="5656" y="4706215"/>
          <a:ext cx="11699983" cy="940360"/>
        </a:xfrm>
        <a:prstGeom prst="roundRect">
          <a:avLst>
            <a:gd name="adj" fmla="val 10000"/>
          </a:avLst>
        </a:prstGeom>
        <a:solidFill>
          <a:schemeClr val="tx1">
            <a:lumMod val="8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4AD83A-6C4D-4EE5-AFD3-B5384DC7835D}">
      <dsp:nvSpPr>
        <dsp:cNvPr id="0" name=""/>
        <dsp:cNvSpPr/>
      </dsp:nvSpPr>
      <dsp:spPr>
        <a:xfrm>
          <a:off x="267401" y="4906395"/>
          <a:ext cx="540001" cy="540001"/>
        </a:xfrm>
        <a:prstGeom prst="rect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2339E4-A0AB-4545-BE53-5D22AA3F981D}">
      <dsp:nvSpPr>
        <dsp:cNvPr id="0" name=""/>
        <dsp:cNvSpPr/>
      </dsp:nvSpPr>
      <dsp:spPr>
        <a:xfrm>
          <a:off x="1080459" y="4706215"/>
          <a:ext cx="10636491" cy="9403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21" tIns="99521" rIns="99521" bIns="99521" numCol="1" spcCol="1270" anchor="ctr" anchorCtr="0">
          <a:noAutofit/>
        </a:bodyPr>
        <a:lstStyle/>
        <a:p>
          <a:pPr lvl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solidFill>
                <a:srgbClr val="FF823E"/>
              </a:solidFill>
            </a:rPr>
            <a:t>Results</a:t>
          </a:r>
          <a:endParaRPr lang="en-US" sz="2800" kern="1200" dirty="0">
            <a:solidFill>
              <a:srgbClr val="FF823E"/>
            </a:solidFill>
          </a:endParaRPr>
        </a:p>
      </dsp:txBody>
      <dsp:txXfrm>
        <a:off x="1080459" y="4706215"/>
        <a:ext cx="10636491" cy="9403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43A650-84B1-48A7-9A3F-AE5545716CCF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1D67E2-720D-4079-AD36-A712475B3457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806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2E51FD-C760-3D4C-BCA7-630FFA710DA1}" type="slidenum">
              <a:rPr lang="aa-ET" smtClean="0">
                <a:solidFill>
                  <a:prstClr val="black"/>
                </a:solidFill>
              </a:rPr>
              <a:pPr/>
              <a:t>7</a:t>
            </a:fld>
            <a:endParaRPr lang="aa-E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0980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9156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783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6600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7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9304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0822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3608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77842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25738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952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619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3131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75087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7765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2312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92474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1665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0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241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2780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518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191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07241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341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44728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2049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04429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62300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3082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0888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95222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010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67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8621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1574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1595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7169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22743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524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6049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605957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926415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3848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630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1996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4728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977325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111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15098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4951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4105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17C81A0-FB7A-4357-8B37-1EC930D1E0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62000" y="1523999"/>
            <a:ext cx="10668000" cy="198596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D3C075C-7238-4F43-87E7-63A35BE690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2000" y="3809999"/>
            <a:ext cx="10667998" cy="19859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B67EEB-ABA8-4DA9-803B-0C6CD8A12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b" anchorCtr="0"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FCFD314-1E75-41B9-A585-4F4A32A347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A0CC8E8-C649-4A81-BF53-F078B2A98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9360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56A6A6-C260-4F8B-99DF-249C907BE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36F8CB-5C97-4437-A672-4E43D0E5AE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90C990-05C1-4ECD-A899-722057AEA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5E9811C-37A0-4DD1-8607-EFD4226E5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CAB506-9570-4D3E-804F-A184A73DB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22034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B569B8-DEA4-4F12-9078-ECD731F2AC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30351"/>
            <a:ext cx="10668000" cy="22796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0D1F3B-E79C-4822-999D-205B0E76C6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4589464"/>
            <a:ext cx="10668000" cy="1183184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45166-621E-4C71-A40F-64E514536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B8A175-E39F-477F-997B-99FF8677A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469115F-5456-4FA3-8484-B1806E7C4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1368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88BC5C-CCF0-4BA5-B102-213AC6FD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2237E63-3B4F-4C2F-A87C-9533227EB6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62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78ACE3E-2FED-4289-B138-3EC282690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00" y="3048000"/>
            <a:ext cx="457200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55DB51-20DA-4BEF-90BA-DDD37DC08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6D22E1-F0DB-4CB7-B2E3-D578EEAA6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C29146B-54D6-4291-8EA2-64300248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2880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78439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B4AE7-507A-4E14-96E2-5412FF8EA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7048"/>
            <a:ext cx="10668000" cy="75895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DEEE83-2945-4C22-9597-57F1F12628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2285999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CC2494D-AD1D-4CB7-A17C-B69079113D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2001" y="3059113"/>
            <a:ext cx="4572000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23E4950-830D-4EE3-9F51-DD730255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7998" y="2286000"/>
            <a:ext cx="4572001" cy="76199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36F244AA-BDAA-4FDD-B742-449DF90573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8000" y="3059113"/>
            <a:ext cx="4571998" cy="30368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6B78494-ECE0-41D2-97E2-CFAC0434A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85E4C20-6CC5-4259-B554-B19F1A7AA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B09AB13-CCCC-4074-9B66-CE0B37902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150720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7EFB5FF-4FD1-4CE4-BBC5-E6402FE06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3810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9E71AAD-C5B9-485B-84DD-60DAFD5F18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9B7CACFF-0406-4EE2-9E8F-F594B952C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552A47E-1990-4B6B-BCCB-75B6F213A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009627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EC8FE4C-64F1-4C88-9D30-17F8131ED6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25D8FB3-6FA4-40A7-BDBF-76CD0F22F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6649F41-A021-4490-BB80-C89DF0293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19261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CEF60-874B-45DE-BF65-CF0D08577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3821113" cy="152400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CD757B0-722D-425F-8BD4-9CD9093BCB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0" y="1524000"/>
            <a:ext cx="6096000" cy="3810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EDB0F60-AADF-41C3-8BFC-B405E0A3F9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0" y="3048000"/>
            <a:ext cx="3821113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AB1E11-97B6-42FD-9F45-6EDC3B83F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14D7DA9-F910-4337-99A2-91F4EA3612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B93A2F2-339E-4406-9A90-534A38C5A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4825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971599-6E07-4A55-9B93-4CA5EFE3F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1" y="1524000"/>
            <a:ext cx="3810000" cy="15240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292C2D26-DACA-4941-955E-18F7E23675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33999" y="1524000"/>
            <a:ext cx="6095999" cy="3810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7EDB26D-C5B0-41D6-A75F-F89A87BE24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2001" y="3048000"/>
            <a:ext cx="3810000" cy="3048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9304B6-48DF-41FA-A089-8C83BBA63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4DFB82F-A17A-4BC7-A522-CD934BC3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5CC530C-8824-4BE3-884E-2AFF30B57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52870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2CE73F-2F7C-4941-9B13-ACB43A4983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5239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8BC107E-F2BE-4057-B06B-1E50FD12B5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3048000"/>
            <a:ext cx="10668000" cy="3048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3B9D7D8-1932-4215-A6E0-C16DA0DDB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78B662-65E3-47B2-AD95-B041B57F3B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93DBC5-88B5-4F2A-A0E3-752CB4217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22227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9B6599DF-5B13-4800-ADD7-3A2A2F1C48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1523999"/>
            <a:ext cx="2705100" cy="4572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B191E12-22D9-4DA9-A336-EA6A8B9B55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62000" y="1524000"/>
            <a:ext cx="7620000" cy="4572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122A1D5-B7EF-43A4-81EF-B5A7EA356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6809DFB-4410-42BF-B886-C984E3A53F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56487E8-E9A0-429E-88E5-34B1BE86B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476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350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771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53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1C6EE0-DA34-47D3-8662-2F1AF2EC50C5}" type="datetimeFigureOut">
              <a:rPr lang="en-US" smtClean="0"/>
              <a:t>12/15/2020</a:t>
            </a:fld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C12236-E1BA-45DD-A340-DE34E894AF8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209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03049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8842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43458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7127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81B49B9-8C94-4604-AEEE-CB5051962D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524000"/>
            <a:ext cx="9144000" cy="126364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C3204E-CAF5-48A1-928F-757507EC4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62000" y="3047999"/>
            <a:ext cx="10668000" cy="3048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9540D12-4B42-4790-8677-C9250F3CDDC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2000" y="401594"/>
            <a:ext cx="3048000" cy="365125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F4D57BDD-E64A-4D27-8978-82FFCA18A12C}" type="datetimeFigureOut">
              <a:rPr lang="en-US" smtClean="0">
                <a:solidFill>
                  <a:prstClr val="white"/>
                </a:solidFill>
              </a:rPr>
              <a:pPr/>
              <a:t>12/15/2020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22B17CD-6C27-4CD1-B20D-EA4B8E54F4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8000" y="6096000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03A934F-C817-4C99-A2CF-C763A3F20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144000" y="401594"/>
            <a:ext cx="2286000" cy="762000"/>
          </a:xfrm>
          <a:prstGeom prst="rect">
            <a:avLst/>
          </a:prstGeom>
        </p:spPr>
        <p:txBody>
          <a:bodyPr vert="horz" lIns="91440" tIns="45720" rIns="91440" bIns="45720" rtlCol="0" anchor="t" anchorCtr="0"/>
          <a:lstStyle>
            <a:lvl1pPr algn="r">
              <a:defRPr sz="4000">
                <a:solidFill>
                  <a:schemeClr val="tx1"/>
                </a:solidFill>
                <a:latin typeface="+mj-lt"/>
              </a:defRPr>
            </a:lvl1pPr>
          </a:lstStyle>
          <a:p>
            <a:fld id="{D643A852-0206-46AC-B0EB-645612933129}" type="slidenum">
              <a:rPr lang="en-US" smtClean="0">
                <a:solidFill>
                  <a:prstClr val="white"/>
                </a:solidFill>
              </a:rPr>
              <a:pPr/>
              <a:t>‹nr.›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0717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Relationship Id="rId6" Type="http://schemas.microsoft.com/office/2007/relationships/hdphoto" Target="../media/hdphoto2.wdp"/><Relationship Id="rId5" Type="http://schemas.openxmlformats.org/officeDocument/2006/relationships/image" Target="../media/image12.png"/><Relationship Id="rId4" Type="http://schemas.microsoft.com/office/2007/relationships/hdphoto" Target="../media/hdphoto1.wdp"/><Relationship Id="rId9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0C0A864A-2F4A-F04F-B9DA-7CD0E0A5F7F0}"/>
              </a:ext>
            </a:extLst>
          </p:cNvPr>
          <p:cNvPicPr>
            <a:picLocks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2" r="6411" b="1"/>
          <a:stretch/>
        </p:blipFill>
        <p:spPr bwMode="auto">
          <a:xfrm>
            <a:off x="5670000" y="1800000"/>
            <a:ext cx="6120000" cy="4734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5162C145-EBE3-DA42-B739-E1B4E5565B86}"/>
              </a:ext>
            </a:extLst>
          </p:cNvPr>
          <p:cNvSpPr txBox="1"/>
          <p:nvPr/>
        </p:nvSpPr>
        <p:spPr>
          <a:xfrm>
            <a:off x="254001" y="409152"/>
            <a:ext cx="1168399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cap="small" dirty="0">
                <a:latin typeface="Arial Nova Cond (Hoofdtekst)"/>
              </a:rPr>
              <a:t>How misguided translations impact users </a:t>
            </a:r>
            <a:r>
              <a:rPr lang="en-GB" sz="3600" b="1" cap="small" dirty="0" smtClean="0">
                <a:latin typeface="Arial Nova Cond (Hoofdtekst)"/>
              </a:rPr>
              <a:t/>
            </a:r>
            <a:br>
              <a:rPr lang="en-GB" sz="3600" b="1" cap="small" dirty="0" smtClean="0">
                <a:latin typeface="Arial Nova Cond (Hoofdtekst)"/>
              </a:rPr>
            </a:br>
            <a:r>
              <a:rPr lang="en-GB" sz="3600" b="1" cap="small" dirty="0" smtClean="0">
                <a:latin typeface="Arial Nova Cond (Hoofdtekst)"/>
              </a:rPr>
              <a:t>and </a:t>
            </a:r>
            <a:r>
              <a:rPr lang="en-GB" sz="3600" b="1" cap="small" dirty="0">
                <a:latin typeface="Arial Nova Cond (Hoofdtekst)"/>
              </a:rPr>
              <a:t>lead to inaccurate </a:t>
            </a:r>
            <a:r>
              <a:rPr lang="en-GB" sz="3600" b="1" cap="small" dirty="0" smtClean="0">
                <a:latin typeface="Arial Nova Cond (Hoofdtekst)"/>
              </a:rPr>
              <a:t>transposition –</a:t>
            </a:r>
            <a:br>
              <a:rPr lang="en-GB" sz="3600" b="1" cap="small" dirty="0" smtClean="0">
                <a:latin typeface="Arial Nova Cond (Hoofdtekst)"/>
              </a:rPr>
            </a:br>
            <a:r>
              <a:rPr lang="en-GB" sz="3600" b="1" cap="small" dirty="0" smtClean="0">
                <a:solidFill>
                  <a:srgbClr val="FF823E"/>
                </a:solidFill>
                <a:latin typeface="Arial Nova Cond (Hoofdtekst)"/>
              </a:rPr>
              <a:t>The case of ‘best efforts’ under Article 17 DCDSM </a:t>
            </a:r>
            <a:endParaRPr lang="aa-ET" sz="3600" cap="small" dirty="0">
              <a:solidFill>
                <a:srgbClr val="FF823E"/>
              </a:solidFill>
              <a:latin typeface="Arial Nova Cond (Hoofdtekst)"/>
            </a:endParaRPr>
          </a:p>
        </p:txBody>
      </p:sp>
      <p:sp>
        <p:nvSpPr>
          <p:cNvPr id="5" name="Rechthoek 4"/>
          <p:cNvSpPr/>
          <p:nvPr/>
        </p:nvSpPr>
        <p:spPr>
          <a:xfrm>
            <a:off x="328540" y="3505280"/>
            <a:ext cx="52731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4000" b="1" cap="small" dirty="0" smtClean="0">
                <a:latin typeface="Arial Nova Cond (Hoofdtekst)"/>
              </a:rPr>
              <a:t>When translations </a:t>
            </a:r>
            <a:br>
              <a:rPr lang="en-GB" sz="4000" b="1" cap="small" dirty="0" smtClean="0">
                <a:latin typeface="Arial Nova Cond (Hoofdtekst)"/>
              </a:rPr>
            </a:br>
            <a:r>
              <a:rPr lang="en-GB" sz="4000" b="1" cap="small" dirty="0" smtClean="0">
                <a:latin typeface="Arial Nova Cond (Hoofdtekst)"/>
              </a:rPr>
              <a:t>shape legal systems</a:t>
            </a:r>
            <a:r>
              <a:rPr lang="en-GB" sz="1200" dirty="0" smtClean="0">
                <a:latin typeface="Arial Nova Cond (Hoofdtekst)"/>
              </a:rPr>
              <a:t> </a:t>
            </a:r>
            <a:endParaRPr lang="en-US" sz="1200" dirty="0">
              <a:latin typeface="Arial Nova Cond (Hoofdtekst)"/>
            </a:endParaRPr>
          </a:p>
        </p:txBody>
      </p:sp>
    </p:spTree>
    <p:extLst>
      <p:ext uri="{BB962C8B-B14F-4D97-AF65-F5344CB8AC3E}">
        <p14:creationId xmlns:p14="http://schemas.microsoft.com/office/powerpoint/2010/main" val="127592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0" y="3202437"/>
            <a:ext cx="1238250" cy="12763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EABAE0-D116-3648-A2C9-B6796442E409}"/>
              </a:ext>
            </a:extLst>
          </p:cNvPr>
          <p:cNvSpPr txBox="1">
            <a:spLocks/>
          </p:cNvSpPr>
          <p:nvPr/>
        </p:nvSpPr>
        <p:spPr>
          <a:xfrm>
            <a:off x="786000" y="90000"/>
            <a:ext cx="10620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small" dirty="0" smtClean="0">
                <a:latin typeface="+mn-lt"/>
                <a:cs typeface="Verdana"/>
              </a:rPr>
              <a:t>Illustrations: </a:t>
            </a:r>
            <a:r>
              <a:rPr lang="en-GB" sz="4000" b="1" cap="small" dirty="0" smtClean="0">
                <a:solidFill>
                  <a:srgbClr val="F59103"/>
                </a:solidFill>
                <a:latin typeface="+mn-lt"/>
                <a:cs typeface="Verdana"/>
              </a:rPr>
              <a:t>The Ugly</a:t>
            </a:r>
          </a:p>
          <a:p>
            <a:pPr algn="ctr"/>
            <a:r>
              <a:rPr lang="en-GB" sz="4000" b="1" cap="small" dirty="0" smtClean="0">
                <a:latin typeface="+mn-lt"/>
                <a:cs typeface="Calibri" panose="020F0502020204030204" pitchFamily="34" charset="0"/>
              </a:rPr>
              <a:t>Germany</a:t>
            </a:r>
            <a:endParaRPr lang="en-GB" sz="4000" b="1" cap="small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024250" y="1410355"/>
            <a:ext cx="938175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Arial Nova Cond" panose="020B0506020202020204" pitchFamily="34" charset="0"/>
              </a:rPr>
              <a:t>Germany: Risk </a:t>
            </a:r>
            <a:r>
              <a:rPr lang="en-GB" sz="2400" b="1" dirty="0">
                <a:latin typeface="Arial Nova Cond" panose="020B0506020202020204" pitchFamily="34" charset="0"/>
              </a:rPr>
              <a:t>of inaccurate transposition resulting from use of a wrong standard combined with accurate justification at first but rectified in the latest </a:t>
            </a:r>
            <a:r>
              <a:rPr lang="en-GB" sz="2400" b="1" dirty="0" smtClean="0">
                <a:latin typeface="Arial Nova Cond" panose="020B0506020202020204" pitchFamily="34" charset="0"/>
              </a:rPr>
              <a:t>proposal</a:t>
            </a:r>
            <a:endParaRPr lang="en-GB" sz="2400" b="1" dirty="0">
              <a:latin typeface="Arial Nova Cond" panose="020B0506020202020204" pitchFamily="34" charset="0"/>
            </a:endParaRPr>
          </a:p>
          <a:p>
            <a:endParaRPr lang="en-GB" sz="1200" b="1" dirty="0" smtClean="0">
              <a:latin typeface="Arial Nova Cond" panose="020B0506020202020204" pitchFamily="34" charset="0"/>
            </a:endParaRPr>
          </a:p>
          <a:p>
            <a:pPr algn="just"/>
            <a:r>
              <a:rPr lang="en-GB" sz="2400" dirty="0" smtClean="0">
                <a:latin typeface="Arial Nova Cond" panose="020B0506020202020204" pitchFamily="34" charset="0"/>
              </a:rPr>
              <a:t>Initially it kept the </a:t>
            </a:r>
            <a:r>
              <a:rPr lang="en-GB" sz="2400" dirty="0">
                <a:latin typeface="Arial Nova Cond" panose="020B0506020202020204" pitchFamily="34" charset="0"/>
              </a:rPr>
              <a:t>wording </a:t>
            </a:r>
            <a:r>
              <a:rPr lang="en-GB" sz="2400" dirty="0" smtClean="0">
                <a:latin typeface="Arial Nova Cond" panose="020B0506020202020204" pitchFamily="34" charset="0"/>
              </a:rPr>
              <a:t>in </a:t>
            </a:r>
            <a:r>
              <a:rPr lang="en-GB" sz="2400" dirty="0">
                <a:latin typeface="Arial Nova Cond" panose="020B0506020202020204" pitchFamily="34" charset="0"/>
              </a:rPr>
              <a:t>the DCDSM’s official German </a:t>
            </a:r>
            <a:r>
              <a:rPr lang="en-GB" sz="2400" dirty="0" smtClean="0">
                <a:latin typeface="Arial Nova Cond" panose="020B0506020202020204" pitchFamily="34" charset="0"/>
              </a:rPr>
              <a:t>translation: inaccurately translating ‘best </a:t>
            </a:r>
            <a:r>
              <a:rPr lang="en-GB" sz="2400" dirty="0">
                <a:latin typeface="Arial Nova Cond" panose="020B0506020202020204" pitchFamily="34" charset="0"/>
              </a:rPr>
              <a:t>efforts’ into ‘</a:t>
            </a:r>
            <a:r>
              <a:rPr lang="en-GB" sz="2400" dirty="0" err="1">
                <a:latin typeface="Arial Nova Cond" panose="020B0506020202020204" pitchFamily="34" charset="0"/>
              </a:rPr>
              <a:t>alle</a:t>
            </a:r>
            <a:r>
              <a:rPr lang="en-GB" sz="2400" dirty="0">
                <a:latin typeface="Arial Nova Cond" panose="020B0506020202020204" pitchFamily="34" charset="0"/>
              </a:rPr>
              <a:t> </a:t>
            </a:r>
            <a:r>
              <a:rPr lang="en-GB" sz="2400" dirty="0" err="1">
                <a:latin typeface="Arial Nova Cond" panose="020B0506020202020204" pitchFamily="34" charset="0"/>
              </a:rPr>
              <a:t>Anstrengungen</a:t>
            </a:r>
            <a:r>
              <a:rPr lang="en-GB" sz="2400" dirty="0" smtClean="0">
                <a:latin typeface="Arial Nova Cond" panose="020B0506020202020204" pitchFamily="34" charset="0"/>
              </a:rPr>
              <a:t>’.</a:t>
            </a:r>
          </a:p>
          <a:p>
            <a:pPr algn="just"/>
            <a:endParaRPr lang="en-GB" sz="2400" dirty="0">
              <a:latin typeface="Arial Nova Cond" panose="020B0506020202020204" pitchFamily="34" charset="0"/>
            </a:endParaRPr>
          </a:p>
          <a:p>
            <a:pPr algn="just"/>
            <a:r>
              <a:rPr lang="en-GB" sz="2400" dirty="0" smtClean="0">
                <a:latin typeface="Arial Nova Cond" panose="020B0506020202020204" pitchFamily="34" charset="0"/>
              </a:rPr>
              <a:t>It </a:t>
            </a:r>
            <a:r>
              <a:rPr lang="en-GB" sz="2400" dirty="0">
                <a:latin typeface="Arial Nova Cond" panose="020B0506020202020204" pitchFamily="34" charset="0"/>
              </a:rPr>
              <a:t>highlighted the problem in the legislation’s explanatory remarks to avoid </a:t>
            </a:r>
            <a:r>
              <a:rPr lang="en-GB" sz="2400" dirty="0" smtClean="0">
                <a:latin typeface="Arial Nova Cond" panose="020B0506020202020204" pitchFamily="34" charset="0"/>
              </a:rPr>
              <a:t>it being </a:t>
            </a:r>
            <a:r>
              <a:rPr lang="en-GB" sz="2400" dirty="0">
                <a:latin typeface="Arial Nova Cond" panose="020B0506020202020204" pitchFamily="34" charset="0"/>
              </a:rPr>
              <a:t>interpreted as setting an obligation of ‘all </a:t>
            </a:r>
            <a:r>
              <a:rPr lang="en-GB" sz="2400" dirty="0" smtClean="0">
                <a:latin typeface="Arial Nova Cond" panose="020B0506020202020204" pitchFamily="34" charset="0"/>
              </a:rPr>
              <a:t>efforts’ = still a risk of an inaccurate </a:t>
            </a:r>
            <a:r>
              <a:rPr lang="en-GB" sz="2400" dirty="0">
                <a:latin typeface="Arial Nova Cond" panose="020B0506020202020204" pitchFamily="34" charset="0"/>
              </a:rPr>
              <a:t>implementation or incorrect interpretations by </a:t>
            </a:r>
            <a:r>
              <a:rPr lang="en-GB" sz="2400" dirty="0" smtClean="0">
                <a:latin typeface="Arial Nova Cond" panose="020B0506020202020204" pitchFamily="34" charset="0"/>
              </a:rPr>
              <a:t>stakeholders.</a:t>
            </a:r>
          </a:p>
          <a:p>
            <a:pPr algn="just"/>
            <a:endParaRPr lang="en-GB" sz="2400" dirty="0" smtClean="0">
              <a:latin typeface="Arial Nova Cond" panose="020B0506020202020204" pitchFamily="34" charset="0"/>
            </a:endParaRPr>
          </a:p>
          <a:p>
            <a:pPr algn="just"/>
            <a:r>
              <a:rPr lang="en-GB" sz="2400" dirty="0" smtClean="0">
                <a:latin typeface="Arial Nova Cond" panose="020B0506020202020204" pitchFamily="34" charset="0"/>
              </a:rPr>
              <a:t>The </a:t>
            </a:r>
            <a:r>
              <a:rPr lang="en-GB" sz="2400" dirty="0">
                <a:latin typeface="Arial Nova Cond" panose="020B0506020202020204" pitchFamily="34" charset="0"/>
              </a:rPr>
              <a:t>German proposal </a:t>
            </a:r>
            <a:r>
              <a:rPr lang="en-GB" sz="2400" dirty="0" smtClean="0">
                <a:latin typeface="Arial Nova Cond" panose="020B0506020202020204" pitchFamily="34" charset="0"/>
              </a:rPr>
              <a:t>switched very </a:t>
            </a:r>
            <a:r>
              <a:rPr lang="en-GB" sz="2400" dirty="0">
                <a:latin typeface="Arial Nova Cond" panose="020B0506020202020204" pitchFamily="34" charset="0"/>
              </a:rPr>
              <a:t>recently </a:t>
            </a:r>
            <a:r>
              <a:rPr lang="en-GB" sz="2400" dirty="0" smtClean="0">
                <a:latin typeface="Arial Nova Cond" panose="020B0506020202020204" pitchFamily="34" charset="0"/>
              </a:rPr>
              <a:t>to </a:t>
            </a:r>
            <a:r>
              <a:rPr lang="en-GB" sz="2400" dirty="0">
                <a:latin typeface="Arial Nova Cond" panose="020B0506020202020204" pitchFamily="34" charset="0"/>
              </a:rPr>
              <a:t>‘</a:t>
            </a:r>
            <a:r>
              <a:rPr lang="en-GB" sz="2400" dirty="0" err="1">
                <a:latin typeface="Arial Nova Cond" panose="020B0506020202020204" pitchFamily="34" charset="0"/>
              </a:rPr>
              <a:t>bestmögliche</a:t>
            </a:r>
            <a:r>
              <a:rPr lang="en-GB" sz="2400" dirty="0">
                <a:latin typeface="Arial Nova Cond" panose="020B0506020202020204" pitchFamily="34" charset="0"/>
              </a:rPr>
              <a:t> </a:t>
            </a:r>
            <a:r>
              <a:rPr lang="en-GB" sz="2400" dirty="0" err="1">
                <a:latin typeface="Arial Nova Cond" panose="020B0506020202020204" pitchFamily="34" charset="0"/>
              </a:rPr>
              <a:t>Anstrengungen</a:t>
            </a:r>
            <a:r>
              <a:rPr lang="en-GB" sz="2400" dirty="0">
                <a:latin typeface="Arial Nova Cond" panose="020B0506020202020204" pitchFamily="34" charset="0"/>
              </a:rPr>
              <a:t>’, an expression much closer to the original ‘best efforts’ </a:t>
            </a:r>
            <a:r>
              <a:rPr lang="en-GB" sz="2400" dirty="0" smtClean="0">
                <a:latin typeface="Arial Nova Cond" panose="020B0506020202020204" pitchFamily="34" charset="0"/>
              </a:rPr>
              <a:t>standard.	</a:t>
            </a:r>
            <a:r>
              <a:rPr lang="en-GB" sz="2400" dirty="0">
                <a:latin typeface="Arial Nova Cond" panose="020B0506020202020204" pitchFamily="34" charset="0"/>
              </a:rPr>
              <a:t>   </a:t>
            </a:r>
            <a:r>
              <a:rPr lang="en-GB" sz="2400" dirty="0" smtClean="0">
                <a:latin typeface="Arial Nova Cond" panose="020B0506020202020204" pitchFamily="34" charset="0"/>
              </a:rPr>
              <a:t>National </a:t>
            </a:r>
            <a:r>
              <a:rPr lang="en-GB" sz="2400" dirty="0">
                <a:latin typeface="Arial Nova Cond" panose="020B0506020202020204" pitchFamily="34" charset="0"/>
              </a:rPr>
              <a:t>legislators </a:t>
            </a:r>
            <a:r>
              <a:rPr lang="en-GB" sz="2400" dirty="0" smtClean="0">
                <a:latin typeface="Arial Nova Cond" panose="020B0506020202020204" pitchFamily="34" charset="0"/>
              </a:rPr>
              <a:t>can remedy </a:t>
            </a:r>
            <a:r>
              <a:rPr lang="en-GB" sz="2400" dirty="0">
                <a:latin typeface="Arial Nova Cond" panose="020B0506020202020204" pitchFamily="34" charset="0"/>
              </a:rPr>
              <a:t>inaccurate </a:t>
            </a:r>
            <a:r>
              <a:rPr lang="en-GB" sz="2400" dirty="0" smtClean="0">
                <a:latin typeface="Arial Nova Cond" panose="020B0506020202020204" pitchFamily="34" charset="0"/>
              </a:rPr>
              <a:t>translation!</a:t>
            </a:r>
          </a:p>
          <a:p>
            <a:pPr algn="just"/>
            <a:endParaRPr lang="en-GB" sz="2400" dirty="0" smtClean="0">
              <a:latin typeface="Arial Nova Cond" panose="020B0506020202020204" pitchFamily="34" charset="0"/>
            </a:endParaRPr>
          </a:p>
        </p:txBody>
      </p:sp>
      <p:sp>
        <p:nvSpPr>
          <p:cNvPr id="11" name="PIJL-RECHTS 10"/>
          <p:cNvSpPr/>
          <p:nvPr/>
        </p:nvSpPr>
        <p:spPr>
          <a:xfrm>
            <a:off x="3315839" y="5996204"/>
            <a:ext cx="768744" cy="393895"/>
          </a:xfrm>
          <a:prstGeom prst="rightArrow">
            <a:avLst/>
          </a:prstGeom>
          <a:solidFill>
            <a:srgbClr val="F401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85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637" y="3180033"/>
            <a:ext cx="1238250" cy="128587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EABAE0-D116-3648-A2C9-B6796442E409}"/>
              </a:ext>
            </a:extLst>
          </p:cNvPr>
          <p:cNvSpPr txBox="1">
            <a:spLocks/>
          </p:cNvSpPr>
          <p:nvPr/>
        </p:nvSpPr>
        <p:spPr>
          <a:xfrm>
            <a:off x="786000" y="90000"/>
            <a:ext cx="10620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small" dirty="0" smtClean="0">
                <a:latin typeface="+mn-lt"/>
                <a:cs typeface="Verdana"/>
              </a:rPr>
              <a:t>Illustrations: </a:t>
            </a:r>
            <a:r>
              <a:rPr lang="en-GB" sz="4000" b="1" cap="small" dirty="0" smtClean="0">
                <a:solidFill>
                  <a:srgbClr val="00C402"/>
                </a:solidFill>
                <a:latin typeface="+mn-lt"/>
                <a:cs typeface="Verdana"/>
              </a:rPr>
              <a:t>The Good</a:t>
            </a:r>
          </a:p>
          <a:p>
            <a:pPr algn="ctr"/>
            <a:r>
              <a:rPr lang="en-GB" sz="4000" b="1" cap="small" dirty="0" smtClean="0">
                <a:latin typeface="+mn-lt"/>
                <a:cs typeface="Calibri" panose="020F0502020204030204" pitchFamily="34" charset="0"/>
              </a:rPr>
              <a:t>Germany</a:t>
            </a:r>
            <a:endParaRPr lang="en-GB" sz="4000" b="1" cap="small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062887" y="1930144"/>
            <a:ext cx="9381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latin typeface="Arial Nova Cond" panose="020B0506020202020204" pitchFamily="34" charset="0"/>
              </a:rPr>
              <a:t>The </a:t>
            </a:r>
            <a:r>
              <a:rPr lang="en-GB" sz="2400" b="1" dirty="0" smtClean="0">
                <a:latin typeface="Arial Nova Cond" panose="020B0506020202020204" pitchFamily="34" charset="0"/>
              </a:rPr>
              <a:t>Netherlands: As </a:t>
            </a:r>
            <a:r>
              <a:rPr lang="en-GB" sz="2400" b="1" dirty="0">
                <a:latin typeface="Arial Nova Cond" panose="020B0506020202020204" pitchFamily="34" charset="0"/>
              </a:rPr>
              <a:t>close as possible transposition when the ‘efforts’ standard cannot be transposed as </a:t>
            </a:r>
            <a:r>
              <a:rPr lang="en-GB" sz="2400" b="1" dirty="0" smtClean="0">
                <a:latin typeface="Arial Nova Cond" panose="020B0506020202020204" pitchFamily="34" charset="0"/>
              </a:rPr>
              <a:t>such</a:t>
            </a:r>
            <a:endParaRPr lang="en-GB" sz="1200" b="1" dirty="0" smtClean="0">
              <a:latin typeface="Arial Nova Cond" panose="020B0506020202020204" pitchFamily="34" charset="0"/>
            </a:endParaRPr>
          </a:p>
          <a:p>
            <a:pPr algn="just"/>
            <a:endParaRPr lang="en-GB" sz="2400" dirty="0" smtClean="0">
              <a:latin typeface="Arial Nova Cond" panose="020B0506020202020204" pitchFamily="34" charset="0"/>
            </a:endParaRPr>
          </a:p>
          <a:p>
            <a:pPr algn="just"/>
            <a:r>
              <a:rPr lang="en-GB" sz="2400" dirty="0" smtClean="0">
                <a:latin typeface="Arial Nova Cond" panose="020B0506020202020204" pitchFamily="34" charset="0"/>
              </a:rPr>
              <a:t>The </a:t>
            </a:r>
            <a:r>
              <a:rPr lang="en-GB" sz="2400" dirty="0">
                <a:latin typeface="Arial Nova Cond" panose="020B0506020202020204" pitchFamily="34" charset="0"/>
              </a:rPr>
              <a:t>initial proposal was to translate ‘best efforts’ into ‘have done everything possible’ (‘</a:t>
            </a:r>
            <a:r>
              <a:rPr lang="en-GB" sz="2400" dirty="0" err="1">
                <a:latin typeface="Arial Nova Cond" panose="020B0506020202020204" pitchFamily="34" charset="0"/>
              </a:rPr>
              <a:t>alles</a:t>
            </a:r>
            <a:r>
              <a:rPr lang="en-GB" sz="2400" dirty="0">
                <a:latin typeface="Arial Nova Cond" panose="020B0506020202020204" pitchFamily="34" charset="0"/>
              </a:rPr>
              <a:t> in het </a:t>
            </a:r>
            <a:r>
              <a:rPr lang="en-GB" sz="2400" dirty="0" err="1">
                <a:latin typeface="Arial Nova Cond" panose="020B0506020202020204" pitchFamily="34" charset="0"/>
              </a:rPr>
              <a:t>werk</a:t>
            </a:r>
            <a:r>
              <a:rPr lang="en-GB" sz="2400" dirty="0">
                <a:latin typeface="Arial Nova Cond" panose="020B0506020202020204" pitchFamily="34" charset="0"/>
              </a:rPr>
              <a:t> </a:t>
            </a:r>
            <a:r>
              <a:rPr lang="en-GB" sz="2400" dirty="0" err="1">
                <a:latin typeface="Arial Nova Cond" panose="020B0506020202020204" pitchFamily="34" charset="0"/>
              </a:rPr>
              <a:t>hebben</a:t>
            </a:r>
            <a:r>
              <a:rPr lang="en-GB" sz="2400" dirty="0">
                <a:latin typeface="Arial Nova Cond" panose="020B0506020202020204" pitchFamily="34" charset="0"/>
              </a:rPr>
              <a:t> </a:t>
            </a:r>
            <a:r>
              <a:rPr lang="en-GB" sz="2400" dirty="0" err="1">
                <a:latin typeface="Arial Nova Cond" panose="020B0506020202020204" pitchFamily="34" charset="0"/>
              </a:rPr>
              <a:t>gesteld</a:t>
            </a:r>
            <a:r>
              <a:rPr lang="en-GB" sz="2400" dirty="0" smtClean="0">
                <a:latin typeface="Arial Nova Cond" panose="020B0506020202020204" pitchFamily="34" charset="0"/>
              </a:rPr>
              <a:t>’) based on an </a:t>
            </a:r>
            <a:r>
              <a:rPr lang="en-GB" sz="2400" dirty="0" err="1" smtClean="0">
                <a:latin typeface="Arial Nova Cond" panose="020B0506020202020204" pitchFamily="34" charset="0"/>
              </a:rPr>
              <a:t>i</a:t>
            </a:r>
            <a:r>
              <a:rPr lang="en-US" sz="2400" dirty="0" err="1" smtClean="0">
                <a:latin typeface="Arial Nova Cond" panose="020B0506020202020204" pitchFamily="34" charset="0"/>
              </a:rPr>
              <a:t>ncorrect</a:t>
            </a:r>
            <a:r>
              <a:rPr lang="en-US" sz="2400" dirty="0" smtClean="0">
                <a:latin typeface="Arial Nova Cond" panose="020B0506020202020204" pitchFamily="34" charset="0"/>
              </a:rPr>
              <a:t> </a:t>
            </a:r>
            <a:r>
              <a:rPr lang="en-US" sz="2400" dirty="0">
                <a:latin typeface="Arial Nova Cond" panose="020B0506020202020204" pitchFamily="34" charset="0"/>
              </a:rPr>
              <a:t>translation in EU Official Journal as starting </a:t>
            </a:r>
            <a:r>
              <a:rPr lang="en-US" sz="2400" dirty="0" smtClean="0">
                <a:latin typeface="Arial Nova Cond" panose="020B0506020202020204" pitchFamily="34" charset="0"/>
              </a:rPr>
              <a:t>point.</a:t>
            </a:r>
          </a:p>
          <a:p>
            <a:pPr algn="just"/>
            <a:endParaRPr lang="en-US" sz="2400" dirty="0">
              <a:latin typeface="Arial Nova Cond" panose="020B0506020202020204" pitchFamily="34" charset="0"/>
            </a:endParaRPr>
          </a:p>
          <a:p>
            <a:pPr algn="just"/>
            <a:r>
              <a:rPr lang="en-GB" sz="2400" dirty="0" smtClean="0">
                <a:latin typeface="Arial Nova Cond" panose="020B0506020202020204" pitchFamily="34" charset="0"/>
              </a:rPr>
              <a:t>The </a:t>
            </a:r>
            <a:r>
              <a:rPr lang="en-GB" sz="2400" dirty="0">
                <a:latin typeface="Arial Nova Cond" panose="020B0506020202020204" pitchFamily="34" charset="0"/>
              </a:rPr>
              <a:t>text adopted by the Second Chamber switched to ‘best ability’ (‘</a:t>
            </a:r>
            <a:r>
              <a:rPr lang="en-GB" sz="2400" dirty="0" err="1">
                <a:latin typeface="Arial Nova Cond" panose="020B0506020202020204" pitchFamily="34" charset="0"/>
              </a:rPr>
              <a:t>beste</a:t>
            </a:r>
            <a:r>
              <a:rPr lang="en-GB" sz="2400" dirty="0">
                <a:latin typeface="Arial Nova Cond" panose="020B0506020202020204" pitchFamily="34" charset="0"/>
              </a:rPr>
              <a:t> </a:t>
            </a:r>
            <a:r>
              <a:rPr lang="en-GB" sz="2400" dirty="0" err="1">
                <a:latin typeface="Arial Nova Cond" panose="020B0506020202020204" pitchFamily="34" charset="0"/>
              </a:rPr>
              <a:t>vermogen</a:t>
            </a:r>
            <a:r>
              <a:rPr lang="en-GB" sz="2400" dirty="0">
                <a:latin typeface="Arial Nova Cond" panose="020B0506020202020204" pitchFamily="34" charset="0"/>
              </a:rPr>
              <a:t>’),  a standard closer to the legal concept of ‘best efforts’, as used in the </a:t>
            </a:r>
            <a:r>
              <a:rPr lang="en-GB" sz="2400" dirty="0" smtClean="0">
                <a:latin typeface="Arial Nova Cond" panose="020B0506020202020204" pitchFamily="34" charset="0"/>
              </a:rPr>
              <a:t>DCDSM.</a:t>
            </a:r>
          </a:p>
        </p:txBody>
      </p:sp>
    </p:spTree>
    <p:extLst>
      <p:ext uri="{BB962C8B-B14F-4D97-AF65-F5344CB8AC3E}">
        <p14:creationId xmlns:p14="http://schemas.microsoft.com/office/powerpoint/2010/main" val="1426141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iagonale streep 9"/>
          <p:cNvSpPr/>
          <p:nvPr/>
        </p:nvSpPr>
        <p:spPr>
          <a:xfrm rot="10800000">
            <a:off x="132540" y="203732"/>
            <a:ext cx="8716038" cy="2734069"/>
          </a:xfrm>
          <a:prstGeom prst="diagStripe">
            <a:avLst/>
          </a:prstGeom>
          <a:solidFill>
            <a:schemeClr val="bg1">
              <a:lumMod val="8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8578" y="203731"/>
            <a:ext cx="3060000" cy="471178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3" name="Tabel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479619416"/>
              </p:ext>
            </p:extLst>
          </p:nvPr>
        </p:nvGraphicFramePr>
        <p:xfrm>
          <a:off x="132000" y="2937803"/>
          <a:ext cx="12060000" cy="3596640"/>
        </p:xfrm>
        <a:graphic>
          <a:graphicData uri="http://schemas.openxmlformats.org/drawingml/2006/table">
            <a:tbl>
              <a:tblPr firstRow="1" firstCol="1" bandRow="1"/>
              <a:tblGrid>
                <a:gridCol w="1951788"/>
                <a:gridCol w="3369404"/>
                <a:gridCol w="3369404"/>
                <a:gridCol w="3369404"/>
              </a:tblGrid>
              <a:tr h="3917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Language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Translation of ‘best efforts</a:t>
                      </a:r>
                      <a:r>
                        <a:rPr lang="en-GB" sz="2800" b="1" cap="small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’ in EU</a:t>
                      </a:r>
                      <a:r>
                        <a:rPr lang="en-GB" sz="2800" b="1" cap="small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Official Journal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Literal or approximately literal translation into English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cap="small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Does the translation meet the communicative purpose in the target language?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English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best efforts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best efforts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Yes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1327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French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leurs meilleurs efforts</a:t>
                      </a:r>
                      <a:endParaRPr lang="en-GB" sz="32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best efforts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Yes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</a:tr>
              <a:tr h="12636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Italian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it-IT" sz="2800" noProof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i massimi sforzi</a:t>
                      </a:r>
                      <a:endParaRPr lang="it-IT" sz="3200" noProof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maximum efforts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32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</a:t>
                      </a:r>
                      <a:endParaRPr lang="en-GB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</a:tr>
            </a:tbl>
          </a:graphicData>
        </a:graphic>
      </p:graphicFrame>
      <p:sp>
        <p:nvSpPr>
          <p:cNvPr id="4" name="Rechthoek 3"/>
          <p:cNvSpPr/>
          <p:nvPr/>
        </p:nvSpPr>
        <p:spPr>
          <a:xfrm>
            <a:off x="132000" y="6033868"/>
            <a:ext cx="12060000" cy="500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kstvak 10"/>
          <p:cNvSpPr txBox="1"/>
          <p:nvPr/>
        </p:nvSpPr>
        <p:spPr>
          <a:xfrm rot="20556060">
            <a:off x="-119089" y="835202"/>
            <a:ext cx="86321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latin typeface="Arial Nova Cond" panose="020B0506020202020204" pitchFamily="34" charset="0"/>
              </a:rPr>
              <a:t>The ultimate irony: </a:t>
            </a:r>
            <a:endParaRPr lang="en-GB" sz="2400" b="1" cap="small" dirty="0" smtClean="0">
              <a:latin typeface="Arial Nova Cond" panose="020B0506020202020204" pitchFamily="34" charset="0"/>
            </a:endParaRPr>
          </a:p>
          <a:p>
            <a:pPr algn="ctr"/>
            <a:r>
              <a:rPr lang="en-GB" sz="2400" b="1" cap="small" dirty="0" smtClean="0">
                <a:latin typeface="Arial Nova Cond" panose="020B0506020202020204" pitchFamily="34" charset="0"/>
              </a:rPr>
              <a:t>Fragmentation </a:t>
            </a:r>
            <a:r>
              <a:rPr lang="en-GB" sz="2400" b="1" cap="small" dirty="0">
                <a:latin typeface="Arial Nova Cond" panose="020B0506020202020204" pitchFamily="34" charset="0"/>
              </a:rPr>
              <a:t>resulting from a Single Market Directive</a:t>
            </a:r>
          </a:p>
        </p:txBody>
      </p:sp>
      <p:sp>
        <p:nvSpPr>
          <p:cNvPr id="12" name="Rechthoek 11"/>
          <p:cNvSpPr/>
          <p:nvPr/>
        </p:nvSpPr>
        <p:spPr>
          <a:xfrm rot="20521492">
            <a:off x="2639762" y="1443375"/>
            <a:ext cx="6096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sz="2000" dirty="0">
                <a:latin typeface="Arial Nova Cond" panose="020B0506020202020204" pitchFamily="34" charset="0"/>
                <a:ea typeface="Calibri" panose="020F0502020204030204" pitchFamily="34" charset="0"/>
              </a:rPr>
              <a:t>Only in </a:t>
            </a:r>
            <a:r>
              <a:rPr lang="en-GB" sz="2000" dirty="0" smtClean="0">
                <a:latin typeface="Arial Nova Cond" panose="020B0506020202020204" pitchFamily="34" charset="0"/>
                <a:ea typeface="Calibri" panose="020F0502020204030204" pitchFamily="34" charset="0"/>
              </a:rPr>
              <a:t>10 </a:t>
            </a:r>
            <a:r>
              <a:rPr lang="en-GB" sz="2000" dirty="0">
                <a:latin typeface="Arial Nova Cond" panose="020B0506020202020204" pitchFamily="34" charset="0"/>
                <a:ea typeface="Calibri" panose="020F0502020204030204" pitchFamily="34" charset="0"/>
              </a:rPr>
              <a:t>out of the 24 official EU languages ‘best efforts’ was translated through an equivalent expression</a:t>
            </a:r>
            <a:endParaRPr lang="en-US" sz="2000" dirty="0">
              <a:latin typeface="Arial Nova Cond" panose="020B0506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BD6173-7841-B24C-A3FE-9D037B609C83}"/>
              </a:ext>
            </a:extLst>
          </p:cNvPr>
          <p:cNvSpPr/>
          <p:nvPr/>
        </p:nvSpPr>
        <p:spPr>
          <a:xfrm>
            <a:off x="778702" y="180000"/>
            <a:ext cx="10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r>
              <a:rPr lang="en-GB" sz="4000" b="1" cap="small" dirty="0">
                <a:solidFill>
                  <a:prstClr val="black"/>
                </a:solidFill>
              </a:rPr>
              <a:t>The</a:t>
            </a:r>
            <a:r>
              <a:rPr lang="en-GB" sz="4000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cap="small" dirty="0">
                <a:solidFill>
                  <a:prstClr val="black"/>
                </a:solidFill>
              </a:rPr>
              <a:t>way</a:t>
            </a:r>
            <a:r>
              <a:rPr lang="en-GB" sz="4000" b="1" cap="small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GB" sz="4000" b="1" cap="small" dirty="0" smtClean="0">
                <a:solidFill>
                  <a:prstClr val="black"/>
                </a:solidFill>
              </a:rPr>
              <a:t>forward </a:t>
            </a:r>
            <a:r>
              <a:rPr lang="en-GB" sz="4000" b="1" cap="small" dirty="0" smtClean="0">
                <a:solidFill>
                  <a:schemeClr val="bg1"/>
                </a:solidFill>
              </a:rPr>
              <a:t>– </a:t>
            </a:r>
          </a:p>
          <a:p>
            <a:pPr indent="228600" algn="ctr"/>
            <a:r>
              <a:rPr lang="en-GB" sz="4000" b="1" cap="small" dirty="0">
                <a:solidFill>
                  <a:schemeClr val="bg1"/>
                </a:solidFill>
              </a:rPr>
              <a:t>three elementary strategies for accurately translating </a:t>
            </a:r>
            <a:r>
              <a:rPr lang="en-GB" sz="4000" b="1" cap="small" dirty="0" smtClean="0">
                <a:solidFill>
                  <a:schemeClr val="bg1"/>
                </a:solidFill>
              </a:rPr>
              <a:t>‘best efforts’</a:t>
            </a:r>
            <a:endParaRPr lang="en-GB" sz="4000" b="1" cap="small" dirty="0">
              <a:solidFill>
                <a:schemeClr val="bg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778702" y="2736426"/>
            <a:ext cx="10634596" cy="372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0000" indent="-540000" algn="just">
              <a:lnSpc>
                <a:spcPct val="115000"/>
              </a:lnSpc>
              <a:spcAft>
                <a:spcPts val="600"/>
              </a:spcAft>
              <a:buAutoNum type="arabicParenBoth"/>
            </a:pP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a literal translation (even when it implies foreignization);</a:t>
            </a:r>
          </a:p>
          <a:p>
            <a:pPr marL="540000" indent="-540000" algn="just">
              <a:lnSpc>
                <a:spcPct val="115000"/>
              </a:lnSpc>
              <a:spcAft>
                <a:spcPts val="600"/>
              </a:spcAft>
              <a:buAutoNum type="arabicParenBoth"/>
            </a:pP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translating it as ‘reasonable efforts’ (whenever it finds more resonance in legal language use); and,</a:t>
            </a:r>
          </a:p>
          <a:p>
            <a:pPr marL="540000" indent="-540000" algn="just">
              <a:lnSpc>
                <a:spcPct val="115000"/>
              </a:lnSpc>
              <a:spcAft>
                <a:spcPts val="600"/>
              </a:spcAft>
              <a:buAutoNum type="arabicParenBoth"/>
            </a:pP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(in the absence of the former strategies) employing another grammatical construct with an equivalent meaning.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GB" sz="1200" dirty="0" smtClean="0">
              <a:solidFill>
                <a:schemeClr val="bg1"/>
              </a:solidFill>
              <a:latin typeface="Arial Nova Cond" panose="020B0506020202020204" pitchFamily="34" charset="0"/>
              <a:ea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  <a:latin typeface="Arial Nova Cond" panose="020B0506020202020204" pitchFamily="34" charset="0"/>
                <a:ea typeface="Times New Roman" panose="02020603050405020304" pitchFamily="18" charset="0"/>
              </a:rPr>
              <a:t>At any rate, </a:t>
            </a:r>
            <a:r>
              <a:rPr lang="en-GB" sz="28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Times New Roman" panose="02020603050405020304" pitchFamily="18" charset="0"/>
              </a:rPr>
              <a:t>expressions going beyond </a:t>
            </a:r>
            <a:r>
              <a:rPr lang="en-GB" sz="2800" b="1" dirty="0">
                <a:solidFill>
                  <a:schemeClr val="bg1"/>
                </a:solidFill>
                <a:latin typeface="Arial Nova Cond" panose="020B0506020202020204" pitchFamily="34" charset="0"/>
                <a:ea typeface="Times New Roman" panose="02020603050405020304" pitchFamily="18" charset="0"/>
              </a:rPr>
              <a:t>the original </a:t>
            </a:r>
            <a:r>
              <a:rPr lang="en-GB" sz="28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Times New Roman" panose="02020603050405020304" pitchFamily="18" charset="0"/>
              </a:rPr>
              <a:t>text’s scope, </a:t>
            </a:r>
            <a:r>
              <a:rPr lang="en-GB" sz="2800" b="1" dirty="0">
                <a:solidFill>
                  <a:schemeClr val="bg1"/>
                </a:solidFill>
                <a:latin typeface="Arial Nova Cond" panose="020B0506020202020204" pitchFamily="34" charset="0"/>
                <a:ea typeface="Times New Roman" panose="02020603050405020304" pitchFamily="18" charset="0"/>
              </a:rPr>
              <a:t>such as ‘all’ or ‘</a:t>
            </a:r>
            <a:r>
              <a:rPr lang="en-GB" sz="28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Times New Roman" panose="02020603050405020304" pitchFamily="18" charset="0"/>
              </a:rPr>
              <a:t>maximum’ like in the Italian translation, must be avoided.</a:t>
            </a:r>
            <a:endParaRPr lang="en-GB" sz="2800" b="1" dirty="0">
              <a:solidFill>
                <a:schemeClr val="bg1"/>
              </a:solidFill>
              <a:effectLst/>
              <a:latin typeface="Arial Nova Cond" panose="020B0506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28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BD6173-7841-B24C-A3FE-9D037B609C83}"/>
              </a:ext>
            </a:extLst>
          </p:cNvPr>
          <p:cNvSpPr/>
          <p:nvPr/>
        </p:nvSpPr>
        <p:spPr>
          <a:xfrm>
            <a:off x="778702" y="180000"/>
            <a:ext cx="10620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r>
              <a:rPr lang="en-GB" sz="4000" b="1" cap="small" dirty="0">
                <a:solidFill>
                  <a:schemeClr val="bg1"/>
                </a:solidFill>
              </a:rPr>
              <a:t>The</a:t>
            </a:r>
            <a:r>
              <a:rPr lang="en-GB" sz="4000" b="1" cap="small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GB" sz="4000" b="1" cap="small" dirty="0">
                <a:solidFill>
                  <a:schemeClr val="bg1"/>
                </a:solidFill>
              </a:rPr>
              <a:t>way</a:t>
            </a:r>
            <a:r>
              <a:rPr lang="en-GB" sz="4000" b="1" cap="small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GB" sz="4000" b="1" cap="small" dirty="0" smtClean="0">
                <a:solidFill>
                  <a:schemeClr val="bg1"/>
                </a:solidFill>
              </a:rPr>
              <a:t>forward – </a:t>
            </a:r>
          </a:p>
          <a:p>
            <a:pPr indent="228600" algn="ctr"/>
            <a:r>
              <a:rPr lang="en-GB" sz="4000" b="1" cap="small" dirty="0" smtClean="0">
                <a:solidFill>
                  <a:schemeClr val="bg1"/>
                </a:solidFill>
              </a:rPr>
              <a:t>Article 17 is Framed by ‘Proportionality’ (§5)</a:t>
            </a:r>
          </a:p>
          <a:p>
            <a:pPr indent="228600" algn="ctr"/>
            <a:r>
              <a:rPr lang="en-GB" sz="4000" b="1" cap="small" dirty="0" smtClean="0">
                <a:solidFill>
                  <a:schemeClr val="bg1"/>
                </a:solidFill>
              </a:rPr>
              <a:t>&amp; Cooperation (§§7-8 &amp; §10)</a:t>
            </a:r>
            <a:endParaRPr lang="en-GB" sz="4000" b="1" cap="small" dirty="0">
              <a:solidFill>
                <a:schemeClr val="bg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778701" y="2666087"/>
            <a:ext cx="10634597" cy="35855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Article 17 refers to the 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following concepts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to set the context and boundaries for the interpretative framework defining the scope and breadth of ‘best efforts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’: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‘proportionality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’ (§5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);</a:t>
            </a:r>
          </a:p>
          <a:p>
            <a:pPr marL="457200" indent="-457200" algn="just">
              <a:lnSpc>
                <a:spcPct val="115000"/>
              </a:lnSpc>
              <a:spcAft>
                <a:spcPts val="600"/>
              </a:spcAft>
              <a:buAutoNum type="arabicParenR"/>
            </a:pP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‘cooperation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’ (§§7-8 &amp; §10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).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12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 </a:t>
            </a: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The </a:t>
            </a:r>
            <a:r>
              <a:rPr lang="en-GB" sz="2400" b="1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EU institutions have further defined these boundaries by clarifying that the ‘best efforts’ required are part of an </a:t>
            </a:r>
            <a:r>
              <a:rPr lang="en-GB" sz="24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‘obligation </a:t>
            </a:r>
            <a:r>
              <a:rPr lang="en-GB" sz="2400" b="1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of </a:t>
            </a:r>
            <a:r>
              <a:rPr lang="en-GB" sz="24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means’, </a:t>
            </a:r>
            <a:r>
              <a:rPr lang="en-GB" sz="2400" b="1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limited by the </a:t>
            </a:r>
            <a:r>
              <a:rPr lang="en-GB" sz="24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‘obligation </a:t>
            </a:r>
            <a:r>
              <a:rPr lang="en-GB" sz="2400" b="1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of </a:t>
            </a:r>
            <a:r>
              <a:rPr lang="en-GB" sz="24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result’ to </a:t>
            </a:r>
            <a:r>
              <a:rPr lang="en-GB" sz="2400" b="1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not obstruct the limitations and exceptions of users (§7</a:t>
            </a:r>
            <a:r>
              <a:rPr lang="en-GB" sz="24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43113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BD6173-7841-B24C-A3FE-9D037B609C83}"/>
              </a:ext>
            </a:extLst>
          </p:cNvPr>
          <p:cNvSpPr/>
          <p:nvPr/>
        </p:nvSpPr>
        <p:spPr>
          <a:xfrm>
            <a:off x="778702" y="90000"/>
            <a:ext cx="1063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r>
              <a:rPr lang="en-GB" sz="4000" b="1" cap="small" dirty="0">
                <a:solidFill>
                  <a:schemeClr val="bg1"/>
                </a:solidFill>
              </a:rPr>
              <a:t>The</a:t>
            </a:r>
            <a:r>
              <a:rPr lang="en-GB" sz="4000" b="1" cap="small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GB" sz="4000" b="1" cap="small" dirty="0">
                <a:solidFill>
                  <a:schemeClr val="bg1"/>
                </a:solidFill>
              </a:rPr>
              <a:t>way</a:t>
            </a:r>
            <a:r>
              <a:rPr lang="en-GB" sz="4000" b="1" cap="small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GB" sz="4000" b="1" cap="small" dirty="0" smtClean="0">
                <a:solidFill>
                  <a:schemeClr val="bg1"/>
                </a:solidFill>
              </a:rPr>
              <a:t>forward – </a:t>
            </a:r>
          </a:p>
          <a:p>
            <a:pPr indent="228600" algn="ctr"/>
            <a:r>
              <a:rPr lang="en-GB" sz="4000" b="1" cap="small" dirty="0" smtClean="0">
                <a:solidFill>
                  <a:schemeClr val="bg1"/>
                </a:solidFill>
              </a:rPr>
              <a:t>Keep ‘best </a:t>
            </a:r>
            <a:r>
              <a:rPr lang="en-GB" sz="4000" b="1" cap="small" dirty="0">
                <a:solidFill>
                  <a:schemeClr val="bg1"/>
                </a:solidFill>
              </a:rPr>
              <a:t>efforts</a:t>
            </a:r>
            <a:r>
              <a:rPr lang="en-GB" sz="4000" b="1" cap="small" dirty="0" smtClean="0">
                <a:solidFill>
                  <a:schemeClr val="bg1"/>
                </a:solidFill>
              </a:rPr>
              <a:t>’ at </a:t>
            </a:r>
            <a:r>
              <a:rPr lang="en-GB" sz="4000" b="1" cap="small" dirty="0">
                <a:solidFill>
                  <a:schemeClr val="bg1"/>
                </a:solidFill>
              </a:rPr>
              <a:t>a level of </a:t>
            </a:r>
            <a:r>
              <a:rPr lang="en-GB" sz="4000" b="1" cap="small" dirty="0" smtClean="0">
                <a:solidFill>
                  <a:schemeClr val="bg1"/>
                </a:solidFill>
              </a:rPr>
              <a:t>reasonableness</a:t>
            </a:r>
            <a:endParaRPr lang="en-GB" sz="4000" b="1" cap="small" dirty="0">
              <a:solidFill>
                <a:schemeClr val="bg1"/>
              </a:solidFill>
            </a:endParaRPr>
          </a:p>
        </p:txBody>
      </p:sp>
      <p:sp>
        <p:nvSpPr>
          <p:cNvPr id="3" name="Rechthoek 2"/>
          <p:cNvSpPr/>
          <p:nvPr/>
        </p:nvSpPr>
        <p:spPr>
          <a:xfrm>
            <a:off x="778701" y="1665639"/>
            <a:ext cx="10634597" cy="49367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24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Catch </a:t>
            </a:r>
            <a:r>
              <a:rPr lang="en-GB" sz="2400" b="1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22 dilemma for </a:t>
            </a:r>
            <a:r>
              <a:rPr lang="en-GB" sz="24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OCSSPs: 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Excessive thresholds, like in the Italian translation, leaves OCSSPs no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other option 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than to: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block content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under the 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‘obligation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of 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means’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set out under Article 17(4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); and,</a:t>
            </a:r>
          </a:p>
          <a:p>
            <a:pPr marL="342900" indent="-342900" algn="just">
              <a:lnSpc>
                <a:spcPct val="115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breach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Article 17(7)’s 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‘obligation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of 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result’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to not impede users exceptions and 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limitations.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	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Impacting users’ fundamental rights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&amp; 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jeopardizing OCSSPs’ </a:t>
            </a:r>
            <a:r>
              <a:rPr lang="en-GB" sz="2400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functioning, especially hurting smaller (EU) </a:t>
            </a:r>
            <a:r>
              <a:rPr lang="en-GB" sz="2400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ones.</a:t>
            </a:r>
          </a:p>
          <a:p>
            <a:pPr algn="just">
              <a:lnSpc>
                <a:spcPct val="115000"/>
              </a:lnSpc>
              <a:spcAft>
                <a:spcPts val="600"/>
              </a:spcAft>
            </a:pPr>
            <a:endParaRPr lang="en-GB" sz="1200" dirty="0">
              <a:solidFill>
                <a:schemeClr val="bg1"/>
              </a:solidFill>
              <a:latin typeface="Arial Nova Cond" panose="020B0506020202020204" pitchFamily="34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600"/>
              </a:spcAft>
            </a:pPr>
            <a:r>
              <a:rPr lang="en-GB" sz="2400" b="1" dirty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Member States need to keep Article 17(4)’s ‘best efforts’ standard at a level of reasonableness to ensure that the national transpositions take due account of proportionality and the cooperation with rightholders</a:t>
            </a:r>
            <a:r>
              <a:rPr lang="en-GB" sz="2400" b="1" dirty="0" smtClean="0">
                <a:solidFill>
                  <a:schemeClr val="bg1"/>
                </a:solidFill>
                <a:latin typeface="Arial Nova Cond" panose="020B0506020202020204" pitchFamily="34" charset="0"/>
                <a:ea typeface="Calibri" panose="020F0502020204030204" pitchFamily="34" charset="0"/>
              </a:rPr>
              <a:t>.</a:t>
            </a:r>
            <a:endParaRPr lang="en-GB" sz="2400" b="1" dirty="0">
              <a:solidFill>
                <a:schemeClr val="bg1"/>
              </a:solidFill>
              <a:latin typeface="Arial Nova Cond" panose="020B050602020202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PIJL-RECHTS 3"/>
          <p:cNvSpPr/>
          <p:nvPr/>
        </p:nvSpPr>
        <p:spPr>
          <a:xfrm>
            <a:off x="933248" y="4043242"/>
            <a:ext cx="768744" cy="393895"/>
          </a:xfrm>
          <a:prstGeom prst="rightArrow">
            <a:avLst/>
          </a:prstGeom>
          <a:solidFill>
            <a:srgbClr val="F4010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48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BD6173-7841-B24C-A3FE-9D037B609C83}"/>
              </a:ext>
            </a:extLst>
          </p:cNvPr>
          <p:cNvSpPr/>
          <p:nvPr/>
        </p:nvSpPr>
        <p:spPr>
          <a:xfrm>
            <a:off x="778702" y="180000"/>
            <a:ext cx="1063459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28600" algn="ctr"/>
            <a:r>
              <a:rPr lang="en-GB" sz="4000" b="1" cap="small" dirty="0">
                <a:solidFill>
                  <a:schemeClr val="bg1"/>
                </a:solidFill>
              </a:rPr>
              <a:t>The</a:t>
            </a:r>
            <a:r>
              <a:rPr lang="en-GB" sz="4000" b="1" cap="small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GB" sz="4000" b="1" cap="small" dirty="0">
                <a:solidFill>
                  <a:schemeClr val="bg1"/>
                </a:solidFill>
              </a:rPr>
              <a:t>way</a:t>
            </a:r>
            <a:r>
              <a:rPr lang="en-GB" sz="4000" b="1" cap="small" dirty="0">
                <a:solidFill>
                  <a:schemeClr val="bg1"/>
                </a:solidFill>
                <a:ea typeface="Times New Roman" panose="02020603050405020304" pitchFamily="18" charset="0"/>
              </a:rPr>
              <a:t> </a:t>
            </a:r>
            <a:r>
              <a:rPr lang="en-GB" sz="4000" b="1" cap="small" dirty="0" smtClean="0">
                <a:solidFill>
                  <a:schemeClr val="bg1"/>
                </a:solidFill>
              </a:rPr>
              <a:t>forward – </a:t>
            </a:r>
          </a:p>
          <a:p>
            <a:pPr indent="228600" algn="ctr"/>
            <a:r>
              <a:rPr lang="en-GB" sz="4000" b="1" cap="small" dirty="0" smtClean="0">
                <a:solidFill>
                  <a:schemeClr val="bg1"/>
                </a:solidFill>
              </a:rPr>
              <a:t>Fix @ 2 Levels: EC &amp; National Implementation</a:t>
            </a:r>
            <a:endParaRPr lang="en-GB" sz="4000" b="1" cap="small" dirty="0">
              <a:solidFill>
                <a:schemeClr val="bg1"/>
              </a:solidFill>
              <a:ea typeface="Times New Roman" panose="02020603050405020304" pitchFamily="18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2323605"/>
              </p:ext>
            </p:extLst>
          </p:nvPr>
        </p:nvGraphicFramePr>
        <p:xfrm>
          <a:off x="778701" y="3268184"/>
          <a:ext cx="10634597" cy="12801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52621"/>
                <a:gridCol w="6981976"/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European Commission: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GB" sz="240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</a:rPr>
                        <a:t>Issue corrigenda for incorrect language versions.</a:t>
                      </a:r>
                      <a:endParaRPr lang="en-US" sz="24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Member States:</a:t>
                      </a:r>
                      <a:r>
                        <a:rPr lang="en-US" sz="2400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2400" dirty="0" smtClean="0">
                          <a:solidFill>
                            <a:schemeClr val="bg1"/>
                          </a:solidFill>
                        </a:rPr>
                        <a:t>Implement ‘best efforts’ correctly, as translation errors are manifest.</a:t>
                      </a:r>
                    </a:p>
                  </a:txBody>
                  <a:tcPr>
                    <a:lnL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5" name="Rechthoek 4"/>
          <p:cNvSpPr/>
          <p:nvPr/>
        </p:nvSpPr>
        <p:spPr>
          <a:xfrm>
            <a:off x="894613" y="1785647"/>
            <a:ext cx="106345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2400" dirty="0" smtClean="0">
                <a:solidFill>
                  <a:schemeClr val="bg1"/>
                </a:solidFill>
              </a:rPr>
              <a:t>To </a:t>
            </a:r>
            <a:r>
              <a:rPr lang="en-GB" sz="2400" dirty="0">
                <a:solidFill>
                  <a:schemeClr val="bg1"/>
                </a:solidFill>
              </a:rPr>
              <a:t>fix the apparent translations errors identified and ensure that the contextual framework limiting Article 17’s ‘best efforts’ concept is taken into account, the EC and the Member States need to: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Rechthoek 5"/>
          <p:cNvSpPr/>
          <p:nvPr/>
        </p:nvSpPr>
        <p:spPr>
          <a:xfrm>
            <a:off x="894613" y="4830552"/>
            <a:ext cx="106345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 smtClean="0">
                <a:solidFill>
                  <a:schemeClr val="bg1"/>
                </a:solidFill>
              </a:rPr>
              <a:t>Italy should follow the examples of Germany and the Netherlands, showing that </a:t>
            </a:r>
            <a:r>
              <a:rPr lang="en-US" sz="2400" b="1" dirty="0">
                <a:solidFill>
                  <a:schemeClr val="bg1"/>
                </a:solidFill>
              </a:rPr>
              <a:t>national legislators </a:t>
            </a:r>
            <a:r>
              <a:rPr lang="en-US" sz="2400" b="1" dirty="0" smtClean="0">
                <a:solidFill>
                  <a:schemeClr val="bg1"/>
                </a:solidFill>
              </a:rPr>
              <a:t>can </a:t>
            </a:r>
            <a:r>
              <a:rPr lang="en-US" sz="2400" b="1" dirty="0">
                <a:solidFill>
                  <a:schemeClr val="bg1"/>
                </a:solidFill>
              </a:rPr>
              <a:t>remedy inaccurate EU Official Journal </a:t>
            </a:r>
            <a:r>
              <a:rPr lang="en-US" sz="2400" b="1" dirty="0" smtClean="0">
                <a:solidFill>
                  <a:schemeClr val="bg1"/>
                </a:solidFill>
              </a:rPr>
              <a:t>translations.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11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xmlns="" id="{6EEABAE0-D116-3648-A2C9-B6796442E409}"/>
              </a:ext>
            </a:extLst>
          </p:cNvPr>
          <p:cNvSpPr txBox="1">
            <a:spLocks/>
          </p:cNvSpPr>
          <p:nvPr/>
        </p:nvSpPr>
        <p:spPr>
          <a:xfrm>
            <a:off x="234696" y="167203"/>
            <a:ext cx="11700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nl-NL" sz="4800" b="1" cap="small" dirty="0">
                <a:solidFill>
                  <a:prstClr val="black"/>
                </a:solidFill>
                <a:latin typeface="+mn-lt"/>
                <a:cs typeface="Verdana"/>
              </a:rPr>
              <a:t>Presentation Outline</a:t>
            </a:r>
            <a:endParaRPr lang="nl-NL" sz="4800" b="1" cap="small" dirty="0">
              <a:solidFill>
                <a:prstClr val="black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8" name="Tijdelijke aanduiding voor inhoud 2">
            <a:extLst>
              <a:ext uri="{FF2B5EF4-FFF2-40B4-BE49-F238E27FC236}">
                <a16:creationId xmlns:a16="http://schemas.microsoft.com/office/drawing/2014/main" xmlns="" id="{25F82FCB-2F26-4602-83A1-D9782F5C3D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0353259"/>
              </p:ext>
            </p:extLst>
          </p:nvPr>
        </p:nvGraphicFramePr>
        <p:xfrm>
          <a:off x="234696" y="1060705"/>
          <a:ext cx="11722608" cy="56509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18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DBA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Graphic of two people with tangled conversation">
            <a:extLst>
              <a:ext uri="{FF2B5EF4-FFF2-40B4-BE49-F238E27FC236}">
                <a16:creationId xmlns:a16="http://schemas.microsoft.com/office/drawing/2014/main" xmlns="" id="{436E975E-6E67-2D43-8DF0-EE2781C01A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00" y="738000"/>
            <a:ext cx="10880000" cy="61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6346B2D7-F8C0-4043-AE47-B2308F8C069E}"/>
              </a:ext>
            </a:extLst>
          </p:cNvPr>
          <p:cNvSpPr txBox="1"/>
          <p:nvPr/>
        </p:nvSpPr>
        <p:spPr>
          <a:xfrm rot="19500000">
            <a:off x="53188" y="662156"/>
            <a:ext cx="27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Article 17 DCDSM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BA53440-7E36-644E-A52E-E6B93584E174}"/>
              </a:ext>
            </a:extLst>
          </p:cNvPr>
          <p:cNvSpPr txBox="1"/>
          <p:nvPr/>
        </p:nvSpPr>
        <p:spPr>
          <a:xfrm rot="19500000">
            <a:off x="5865363" y="525993"/>
            <a:ext cx="27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Translations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3D63E14-A85E-864D-B549-1D4BBED5212C}"/>
              </a:ext>
            </a:extLst>
          </p:cNvPr>
          <p:cNvSpPr txBox="1"/>
          <p:nvPr/>
        </p:nvSpPr>
        <p:spPr>
          <a:xfrm rot="19500000">
            <a:off x="1935242" y="630070"/>
            <a:ext cx="27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‘Best Efforts’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0706637-0DAC-F54B-8341-F132CC846C15}"/>
              </a:ext>
            </a:extLst>
          </p:cNvPr>
          <p:cNvSpPr txBox="1"/>
          <p:nvPr/>
        </p:nvSpPr>
        <p:spPr>
          <a:xfrm rot="19500000">
            <a:off x="3960845" y="525995"/>
            <a:ext cx="27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Meaning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C9FA8224-520C-A64E-8A73-B6330F111335}"/>
              </a:ext>
            </a:extLst>
          </p:cNvPr>
          <p:cNvSpPr txBox="1"/>
          <p:nvPr/>
        </p:nvSpPr>
        <p:spPr>
          <a:xfrm rot="19500000">
            <a:off x="7819726" y="525990"/>
            <a:ext cx="27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Transposition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D12A235-07D2-6848-9C30-293C5957F21B}"/>
              </a:ext>
            </a:extLst>
          </p:cNvPr>
          <p:cNvSpPr txBox="1"/>
          <p:nvPr/>
        </p:nvSpPr>
        <p:spPr>
          <a:xfrm rot="19500000">
            <a:off x="9724245" y="508848"/>
            <a:ext cx="270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prstClr val="black"/>
                </a:solidFill>
              </a:rPr>
              <a:t>Harmonization</a:t>
            </a:r>
            <a:endParaRPr lang="en-GB" sz="2400" dirty="0">
              <a:solidFill>
                <a:prstClr val="black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12D1D6C-EFAF-C648-9B9C-B91EFFE939AB}"/>
              </a:ext>
            </a:extLst>
          </p:cNvPr>
          <p:cNvSpPr txBox="1"/>
          <p:nvPr/>
        </p:nvSpPr>
        <p:spPr>
          <a:xfrm>
            <a:off x="1690192" y="2744770"/>
            <a:ext cx="19025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 smtClean="0">
                <a:solidFill>
                  <a:prstClr val="black"/>
                </a:solidFill>
              </a:rPr>
              <a:t>Copyright </a:t>
            </a:r>
            <a:br>
              <a:rPr lang="en-GB" sz="2400" b="1" cap="small" dirty="0" smtClean="0">
                <a:solidFill>
                  <a:prstClr val="black"/>
                </a:solidFill>
              </a:rPr>
            </a:br>
            <a:r>
              <a:rPr lang="en-GB" sz="2400" b="1" cap="small" dirty="0" smtClean="0">
                <a:solidFill>
                  <a:prstClr val="black"/>
                </a:solidFill>
              </a:rPr>
              <a:t>&amp; related rights</a:t>
            </a:r>
            <a:endParaRPr lang="en-GB" sz="2400" b="1" cap="small" dirty="0">
              <a:solidFill>
                <a:prstClr val="black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A06DEFF-91BF-C44A-BC38-77A47E571959}"/>
              </a:ext>
            </a:extLst>
          </p:cNvPr>
          <p:cNvSpPr txBox="1"/>
          <p:nvPr/>
        </p:nvSpPr>
        <p:spPr>
          <a:xfrm>
            <a:off x="8297541" y="2894935"/>
            <a:ext cx="2520000" cy="90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 smtClean="0">
                <a:solidFill>
                  <a:prstClr val="black"/>
                </a:solidFill>
              </a:rPr>
              <a:t>Fundamental rights</a:t>
            </a:r>
            <a:endParaRPr lang="en-GB" sz="2400" b="1" cap="small" dirty="0">
              <a:solidFill>
                <a:prstClr val="black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67A639-75EF-BF45-A019-3CF70019FFAF}"/>
              </a:ext>
            </a:extLst>
          </p:cNvPr>
          <p:cNvSpPr txBox="1"/>
          <p:nvPr/>
        </p:nvSpPr>
        <p:spPr>
          <a:xfrm>
            <a:off x="1291443" y="5710216"/>
            <a:ext cx="270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 smtClean="0">
                <a:solidFill>
                  <a:prstClr val="black"/>
                </a:solidFill>
              </a:rPr>
              <a:t>Obligations</a:t>
            </a:r>
            <a:br>
              <a:rPr lang="en-GB" sz="2400" b="1" cap="small" dirty="0" smtClean="0">
                <a:solidFill>
                  <a:prstClr val="black"/>
                </a:solidFill>
              </a:rPr>
            </a:br>
            <a:r>
              <a:rPr lang="en-GB" sz="2400" b="1" cap="small" dirty="0" smtClean="0">
                <a:solidFill>
                  <a:prstClr val="black"/>
                </a:solidFill>
              </a:rPr>
              <a:t>- OCSSPs</a:t>
            </a:r>
            <a:endParaRPr lang="en-GB" sz="2400" b="1" cap="small" dirty="0">
              <a:solidFill>
                <a:prstClr val="black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53B9E8CF-F734-5E4B-BCCF-B5C411C5482F}"/>
              </a:ext>
            </a:extLst>
          </p:cNvPr>
          <p:cNvSpPr txBox="1"/>
          <p:nvPr/>
        </p:nvSpPr>
        <p:spPr>
          <a:xfrm>
            <a:off x="4722824" y="5756382"/>
            <a:ext cx="2832202" cy="738664"/>
          </a:xfrm>
          <a:prstGeom prst="rect">
            <a:avLst/>
          </a:prstGeom>
          <a:solidFill>
            <a:srgbClr val="EEE1C7">
              <a:alpha val="0"/>
            </a:srgb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GB" sz="2400" b="1" cap="small" dirty="0" smtClean="0">
                <a:solidFill>
                  <a:schemeClr val="bg1"/>
                </a:solidFill>
              </a:rPr>
              <a:t>Polish CJEU Case</a:t>
            </a:r>
            <a:br>
              <a:rPr lang="en-GB" sz="2400" b="1" cap="small" dirty="0" smtClean="0">
                <a:solidFill>
                  <a:schemeClr val="bg1"/>
                </a:solidFill>
              </a:rPr>
            </a:br>
            <a:r>
              <a:rPr lang="en-GB" b="1" cap="small" dirty="0" smtClean="0">
                <a:solidFill>
                  <a:schemeClr val="bg1"/>
                </a:solidFill>
              </a:rPr>
              <a:t>(C-401/19)</a:t>
            </a:r>
            <a:endParaRPr lang="en-GB" sz="2400" b="1" cap="small" dirty="0" smtClean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6CF815B1-8C86-F149-AC50-244588A5A89C}"/>
              </a:ext>
            </a:extLst>
          </p:cNvPr>
          <p:cNvSpPr txBox="1"/>
          <p:nvPr/>
        </p:nvSpPr>
        <p:spPr>
          <a:xfrm>
            <a:off x="8325767" y="5525551"/>
            <a:ext cx="24635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>
                <a:solidFill>
                  <a:prstClr val="black"/>
                </a:solidFill>
              </a:rPr>
              <a:t>Article </a:t>
            </a:r>
            <a:r>
              <a:rPr lang="en-GB" sz="2400" b="1" cap="small" dirty="0" smtClean="0">
                <a:solidFill>
                  <a:prstClr val="black"/>
                </a:solidFill>
              </a:rPr>
              <a:t>17(4)</a:t>
            </a:r>
            <a:br>
              <a:rPr lang="en-GB" sz="2400" b="1" cap="small" dirty="0" smtClean="0">
                <a:solidFill>
                  <a:prstClr val="black"/>
                </a:solidFill>
              </a:rPr>
            </a:br>
            <a:r>
              <a:rPr lang="en-GB" sz="2400" b="1" cap="small" dirty="0" smtClean="0">
                <a:solidFill>
                  <a:prstClr val="black"/>
                </a:solidFill>
              </a:rPr>
              <a:t>vs</a:t>
            </a:r>
            <a:r>
              <a:rPr lang="en-GB" sz="2400" b="1" cap="small" dirty="0">
                <a:solidFill>
                  <a:prstClr val="black"/>
                </a:solidFill>
              </a:rPr>
              <a:t>. </a:t>
            </a:r>
            <a:r>
              <a:rPr lang="en-GB" sz="2400" b="1" cap="small" dirty="0" smtClean="0">
                <a:solidFill>
                  <a:prstClr val="black"/>
                </a:solidFill>
              </a:rPr>
              <a:t/>
            </a:r>
            <a:br>
              <a:rPr lang="en-GB" sz="2400" b="1" cap="small" dirty="0" smtClean="0">
                <a:solidFill>
                  <a:prstClr val="black"/>
                </a:solidFill>
              </a:rPr>
            </a:br>
            <a:r>
              <a:rPr lang="en-GB" sz="2400" b="1" cap="small" dirty="0" smtClean="0">
                <a:solidFill>
                  <a:prstClr val="black"/>
                </a:solidFill>
              </a:rPr>
              <a:t>Article </a:t>
            </a:r>
            <a:r>
              <a:rPr lang="en-GB" sz="2400" b="1" cap="small" dirty="0">
                <a:solidFill>
                  <a:prstClr val="black"/>
                </a:solidFill>
              </a:rPr>
              <a:t>17(7)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29990FC8-9D07-E645-952F-3B9E9DA46EAA}"/>
              </a:ext>
            </a:extLst>
          </p:cNvPr>
          <p:cNvSpPr txBox="1"/>
          <p:nvPr/>
        </p:nvSpPr>
        <p:spPr>
          <a:xfrm>
            <a:off x="3708925" y="4678774"/>
            <a:ext cx="486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cap="small" dirty="0" smtClean="0">
                <a:solidFill>
                  <a:schemeClr val="bg1"/>
                </a:solidFill>
              </a:rPr>
              <a:t>Proportionality [Art. 17(5)] </a:t>
            </a:r>
          </a:p>
          <a:p>
            <a:pPr algn="ctr"/>
            <a:r>
              <a:rPr lang="en-GB" sz="2400" b="1" cap="small" dirty="0" smtClean="0">
                <a:solidFill>
                  <a:schemeClr val="bg1"/>
                </a:solidFill>
              </a:rPr>
              <a:t>Cooperation [Art. 17(7-8 &amp; 10)]</a:t>
            </a:r>
            <a:endParaRPr lang="en-GB" sz="2400" b="1" cap="small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99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33" r="24738"/>
          <a:stretch/>
        </p:blipFill>
        <p:spPr bwMode="auto">
          <a:xfrm>
            <a:off x="3193670" y="189000"/>
            <a:ext cx="5804660" cy="6480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93305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80BB07B4-8756-4AE5-A848-6EA4FA2EDC1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xmlns="" id="{83C618D2-97A2-1144-A18B-5F8A630D20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039" r="1" b="11914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81A7974-E983-CB49-9275-D6757BA045BA}"/>
              </a:ext>
            </a:extLst>
          </p:cNvPr>
          <p:cNvSpPr txBox="1"/>
          <p:nvPr/>
        </p:nvSpPr>
        <p:spPr>
          <a:xfrm>
            <a:off x="506437" y="490644"/>
            <a:ext cx="2871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a-ET" sz="2800" b="1" cap="small" dirty="0">
                <a:latin typeface="Arial Nova Cond (Hoofdtekst)"/>
              </a:rPr>
              <a:t>Translation Inaccuracies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527332F-D5F4-3E4C-8399-2EC15775FFDC}"/>
              </a:ext>
            </a:extLst>
          </p:cNvPr>
          <p:cNvSpPr txBox="1"/>
          <p:nvPr/>
        </p:nvSpPr>
        <p:spPr>
          <a:xfrm>
            <a:off x="506437" y="5391827"/>
            <a:ext cx="2871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a-ET" sz="2800" b="1" cap="small" dirty="0">
                <a:latin typeface="Arial Nova Cond (Hoofdtekst)"/>
              </a:rPr>
              <a:t>Incorrect transposition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E785C4A9-E84F-BC4C-912F-CD2A8DC738BC}"/>
              </a:ext>
            </a:extLst>
          </p:cNvPr>
          <p:cNvSpPr txBox="1"/>
          <p:nvPr/>
        </p:nvSpPr>
        <p:spPr>
          <a:xfrm>
            <a:off x="8686800" y="490644"/>
            <a:ext cx="2871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a-ET" sz="2800" b="1" cap="small" dirty="0">
                <a:latin typeface="Arial Nova Cond (Hoofdtekst)"/>
              </a:rPr>
              <a:t>Legal uncertainty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F6FC93B3-9F42-C948-9561-13EB53D2C2BC}"/>
              </a:ext>
            </a:extLst>
          </p:cNvPr>
          <p:cNvSpPr txBox="1"/>
          <p:nvPr/>
        </p:nvSpPr>
        <p:spPr>
          <a:xfrm>
            <a:off x="8686800" y="3264401"/>
            <a:ext cx="2871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a-ET" sz="2800" b="1" cap="small" dirty="0">
                <a:latin typeface="Arial Nova Cond (Hoofdtekst)"/>
              </a:rPr>
              <a:t>Fragmentation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1B07859-2AA5-264A-80C1-950DD76FC697}"/>
              </a:ext>
            </a:extLst>
          </p:cNvPr>
          <p:cNvSpPr txBox="1"/>
          <p:nvPr/>
        </p:nvSpPr>
        <p:spPr>
          <a:xfrm>
            <a:off x="8686800" y="5176384"/>
            <a:ext cx="28712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a-ET" sz="2800" b="1" cap="small" dirty="0">
                <a:latin typeface="Arial Nova Cond (Hoofdtekst)"/>
              </a:rPr>
              <a:t>Users, platforms, creators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F83966-5ADA-6842-A0DC-7645FC38407D}"/>
              </a:ext>
            </a:extLst>
          </p:cNvPr>
          <p:cNvSpPr txBox="1"/>
          <p:nvPr/>
        </p:nvSpPr>
        <p:spPr>
          <a:xfrm>
            <a:off x="506437" y="3048958"/>
            <a:ext cx="2871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a-ET" sz="2800" b="1" cap="small" dirty="0">
                <a:latin typeface="Arial Nova Cond (Hoofdtekst)"/>
              </a:rPr>
              <a:t>Misguided interpretation</a:t>
            </a:r>
          </a:p>
        </p:txBody>
      </p:sp>
    </p:spTree>
    <p:extLst>
      <p:ext uri="{BB962C8B-B14F-4D97-AF65-F5344CB8AC3E}">
        <p14:creationId xmlns:p14="http://schemas.microsoft.com/office/powerpoint/2010/main" val="316727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application, table, PowerPoint&#10;&#10;Description automatically generated">
            <a:extLst>
              <a:ext uri="{FF2B5EF4-FFF2-40B4-BE49-F238E27FC236}">
                <a16:creationId xmlns:a16="http://schemas.microsoft.com/office/drawing/2014/main" xmlns="" id="{1F16DC44-D759-1449-9DC2-D0F6640C33A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 t="22540" r="31686" b="15288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63794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6C2997EE-0889-44C3-AC0D-18F26AC9AAA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9F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6" descr="Beautiful Religious Background Stairs Heaven Bright Stock Photo (Edit Now)  1185117271">
            <a:extLst>
              <a:ext uri="{FF2B5EF4-FFF2-40B4-BE49-F238E27FC236}">
                <a16:creationId xmlns:a16="http://schemas.microsoft.com/office/drawing/2014/main" xmlns="" id="{C48C8524-15C1-CB46-A01E-000448C77333}"/>
              </a:ext>
            </a:extLst>
          </p:cNvPr>
          <p:cNvPicPr>
            <a:picLocks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2469"/>
                    </a14:imgEffect>
                    <a14:imgEffect>
                      <a14:saturation sat="34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57" t="20373" r="2" b="13680"/>
          <a:stretch/>
        </p:blipFill>
        <p:spPr bwMode="auto">
          <a:xfrm>
            <a:off x="4909626" y="407977"/>
            <a:ext cx="7282376" cy="2970000"/>
          </a:xfrm>
          <a:custGeom>
            <a:avLst/>
            <a:gdLst/>
            <a:ahLst/>
            <a:cxnLst/>
            <a:rect l="l" t="t" r="r" b="b"/>
            <a:pathLst>
              <a:path w="6569769" h="3750734">
                <a:moveTo>
                  <a:pt x="1738471" y="0"/>
                </a:moveTo>
                <a:lnTo>
                  <a:pt x="6569769" y="0"/>
                </a:lnTo>
                <a:lnTo>
                  <a:pt x="6569769" y="3750734"/>
                </a:lnTo>
                <a:lnTo>
                  <a:pt x="0" y="375073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Beautiful Religious Background Stairs Heaven Bright Stock Photo (Edit Now)  1185117271">
            <a:extLst>
              <a:ext uri="{FF2B5EF4-FFF2-40B4-BE49-F238E27FC236}">
                <a16:creationId xmlns:a16="http://schemas.microsoft.com/office/drawing/2014/main" xmlns="" id="{366089A0-ABE7-564F-B86F-43D4597EE960}"/>
              </a:ext>
            </a:extLst>
          </p:cNvPr>
          <p:cNvPicPr>
            <a:picLocks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2185"/>
                    </a14:imgEffect>
                    <a14:imgEffect>
                      <a14:saturation sat="1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629" r="1" b="8975"/>
          <a:stretch/>
        </p:blipFill>
        <p:spPr bwMode="auto">
          <a:xfrm>
            <a:off x="20" y="407977"/>
            <a:ext cx="6836878" cy="2970000"/>
          </a:xfrm>
          <a:custGeom>
            <a:avLst/>
            <a:gdLst/>
            <a:ahLst/>
            <a:cxnLst/>
            <a:rect l="l" t="t" r="r" b="b"/>
            <a:pathLst>
              <a:path w="7215401" h="2969304">
                <a:moveTo>
                  <a:pt x="0" y="0"/>
                </a:moveTo>
                <a:lnTo>
                  <a:pt x="677334" y="0"/>
                </a:lnTo>
                <a:lnTo>
                  <a:pt x="1168036" y="0"/>
                </a:lnTo>
                <a:lnTo>
                  <a:pt x="1205499" y="0"/>
                </a:lnTo>
                <a:lnTo>
                  <a:pt x="1647632" y="0"/>
                </a:lnTo>
                <a:lnTo>
                  <a:pt x="7215401" y="0"/>
                </a:lnTo>
                <a:lnTo>
                  <a:pt x="5840224" y="2969304"/>
                </a:lnTo>
                <a:lnTo>
                  <a:pt x="0" y="2969304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Beautiful Religious Background Stairs Heaven Bright Stock Photo (Edit Now)  1185117271">
            <a:extLst>
              <a:ext uri="{FF2B5EF4-FFF2-40B4-BE49-F238E27FC236}">
                <a16:creationId xmlns:a16="http://schemas.microsoft.com/office/drawing/2014/main" xmlns="" id="{F941BD3A-2C5B-EC4D-B606-0AAFFB446A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alphaModFix/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1648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09" t="15736" r="819" b="7226"/>
          <a:stretch/>
        </p:blipFill>
        <p:spPr bwMode="auto">
          <a:xfrm>
            <a:off x="1" y="3325187"/>
            <a:ext cx="6428934" cy="2971926"/>
          </a:xfrm>
          <a:custGeom>
            <a:avLst/>
            <a:gdLst/>
            <a:ahLst/>
            <a:cxnLst/>
            <a:rect l="l" t="t" r="r" b="b"/>
            <a:pathLst>
              <a:path w="6209553" h="3751536">
                <a:moveTo>
                  <a:pt x="0" y="0"/>
                </a:moveTo>
                <a:lnTo>
                  <a:pt x="5776701" y="0"/>
                </a:lnTo>
                <a:lnTo>
                  <a:pt x="4041567" y="3746529"/>
                </a:lnTo>
                <a:lnTo>
                  <a:pt x="6209553" y="3746529"/>
                </a:lnTo>
                <a:lnTo>
                  <a:pt x="6209553" y="3746530"/>
                </a:lnTo>
                <a:lnTo>
                  <a:pt x="1647632" y="3746530"/>
                </a:lnTo>
                <a:lnTo>
                  <a:pt x="1647632" y="3751536"/>
                </a:lnTo>
                <a:lnTo>
                  <a:pt x="0" y="375153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1B59C20-6A62-7348-90BE-0F87A40595F5}"/>
              </a:ext>
            </a:extLst>
          </p:cNvPr>
          <p:cNvSpPr txBox="1"/>
          <p:nvPr/>
        </p:nvSpPr>
        <p:spPr>
          <a:xfrm>
            <a:off x="602660" y="2605357"/>
            <a:ext cx="225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2800" b="1" cap="small" dirty="0">
                <a:solidFill>
                  <a:schemeClr val="bg1"/>
                </a:solidFill>
              </a:rPr>
              <a:t>Foreignization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B09764E-0D33-6942-94A4-84D3A1D04FE3}"/>
              </a:ext>
            </a:extLst>
          </p:cNvPr>
          <p:cNvSpPr txBox="1"/>
          <p:nvPr/>
        </p:nvSpPr>
        <p:spPr>
          <a:xfrm>
            <a:off x="5932321" y="2610906"/>
            <a:ext cx="22546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2800" b="1" cap="small" dirty="0">
                <a:solidFill>
                  <a:schemeClr val="bg1"/>
                </a:solidFill>
              </a:rPr>
              <a:t>Domestication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1768E18-38DA-BE44-BF09-A3E7C731FE0C}"/>
              </a:ext>
            </a:extLst>
          </p:cNvPr>
          <p:cNvSpPr txBox="1"/>
          <p:nvPr/>
        </p:nvSpPr>
        <p:spPr>
          <a:xfrm>
            <a:off x="245538" y="5146396"/>
            <a:ext cx="29689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800" b="1" cap="small" dirty="0" smtClean="0">
                <a:solidFill>
                  <a:schemeClr val="bg1"/>
                </a:solidFill>
              </a:rPr>
              <a:t>C</a:t>
            </a:r>
            <a:r>
              <a:rPr lang="aa-ET" sz="2800" b="1" cap="small" dirty="0" smtClean="0">
                <a:solidFill>
                  <a:schemeClr val="bg1"/>
                </a:solidFill>
              </a:rPr>
              <a:t>losest </a:t>
            </a:r>
            <a:r>
              <a:rPr lang="aa-ET" sz="2800" b="1" cap="small" dirty="0">
                <a:solidFill>
                  <a:schemeClr val="bg1"/>
                </a:solidFill>
              </a:rPr>
              <a:t>possible match</a:t>
            </a:r>
          </a:p>
        </p:txBody>
      </p:sp>
      <p:pic>
        <p:nvPicPr>
          <p:cNvPr id="10242" name="Picture 2" descr="What is heaven like &amp; where is heaven? | Bibleinfo.com">
            <a:extLst>
              <a:ext uri="{FF2B5EF4-FFF2-40B4-BE49-F238E27FC236}">
                <a16:creationId xmlns:a16="http://schemas.microsoft.com/office/drawing/2014/main" xmlns="" id="{D3E6F586-6525-B34F-BDDE-8D73DD39D2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998" b="12242"/>
          <a:stretch/>
        </p:blipFill>
        <p:spPr bwMode="auto">
          <a:xfrm>
            <a:off x="4182011" y="3325187"/>
            <a:ext cx="8009991" cy="2970106"/>
          </a:xfrm>
          <a:custGeom>
            <a:avLst/>
            <a:gdLst/>
            <a:ahLst/>
            <a:cxnLst/>
            <a:rect l="l" t="t" r="r" b="b"/>
            <a:pathLst>
              <a:path w="8009991" h="2970106">
                <a:moveTo>
                  <a:pt x="1376648" y="0"/>
                </a:moveTo>
                <a:lnTo>
                  <a:pt x="8009991" y="0"/>
                </a:lnTo>
                <a:lnTo>
                  <a:pt x="8009991" y="2970106"/>
                </a:lnTo>
                <a:lnTo>
                  <a:pt x="0" y="297010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87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0" y="1706299"/>
            <a:ext cx="1238250" cy="1200150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000" y="5186123"/>
            <a:ext cx="1238250" cy="12858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000" y="3408111"/>
            <a:ext cx="1238250" cy="1276350"/>
          </a:xfrm>
          <a:prstGeom prst="rect">
            <a:avLst/>
          </a:prstGeom>
        </p:spPr>
      </p:pic>
      <p:sp>
        <p:nvSpPr>
          <p:cNvPr id="9" name="TextBox 6">
            <a:extLst>
              <a:ext uri="{FF2B5EF4-FFF2-40B4-BE49-F238E27FC236}">
                <a16:creationId xmlns:a16="http://schemas.microsoft.com/office/drawing/2014/main" xmlns="" id="{D18FA837-CE05-CA4E-BBB6-E2C8A0F9A42F}"/>
              </a:ext>
            </a:extLst>
          </p:cNvPr>
          <p:cNvSpPr txBox="1"/>
          <p:nvPr/>
        </p:nvSpPr>
        <p:spPr>
          <a:xfrm>
            <a:off x="2757268" y="1829320"/>
            <a:ext cx="7472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a-ET" sz="2800" b="1" dirty="0" smtClean="0">
                <a:solidFill>
                  <a:prstClr val="black"/>
                </a:solidFill>
                <a:latin typeface="Arial Nova Cond" panose="020B0506020202020204" pitchFamily="34" charset="0"/>
              </a:rPr>
              <a:t>Excessive threshold</a:t>
            </a:r>
            <a:endParaRPr lang="nl-BE" sz="2800" dirty="0">
              <a:solidFill>
                <a:prstClr val="black"/>
              </a:solidFill>
              <a:latin typeface="Arial Nova Cond" panose="020B0506020202020204" pitchFamily="34" charset="0"/>
            </a:endParaRPr>
          </a:p>
          <a:p>
            <a:r>
              <a:rPr lang="aa-ET" sz="2800" b="1" dirty="0" smtClean="0">
                <a:solidFill>
                  <a:prstClr val="black"/>
                </a:solidFill>
                <a:latin typeface="Arial Nova Cond" panose="020B0506020202020204" pitchFamily="34" charset="0"/>
              </a:rPr>
              <a:t>Incoherence and inconsistency</a:t>
            </a:r>
            <a:r>
              <a:rPr lang="aa-ET" sz="2800" dirty="0" smtClean="0">
                <a:solidFill>
                  <a:prstClr val="black"/>
                </a:solidFill>
                <a:latin typeface="Arial Nova Cond" panose="020B0506020202020204" pitchFamily="34" charset="0"/>
              </a:rPr>
              <a:t> 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xmlns="" id="{EA1147F0-CFB4-264E-B28A-D4D67DE46E5F}"/>
              </a:ext>
            </a:extLst>
          </p:cNvPr>
          <p:cNvSpPr txBox="1"/>
          <p:nvPr/>
        </p:nvSpPr>
        <p:spPr>
          <a:xfrm>
            <a:off x="2757267" y="3784676"/>
            <a:ext cx="74723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>
                <a:latin typeface="Arial Nova Cond" panose="020B0506020202020204" pitchFamily="34" charset="0"/>
              </a:rPr>
              <a:t>A step in the right direction but still inaccurate  </a:t>
            </a:r>
            <a:endParaRPr lang="aa-ET" sz="2400" b="1" cap="small" dirty="0">
              <a:latin typeface="Arial Nova Cond" panose="020B0506020202020204" pitchFamily="34" charset="0"/>
            </a:endParaRPr>
          </a:p>
        </p:txBody>
      </p:sp>
      <p:sp>
        <p:nvSpPr>
          <p:cNvPr id="12" name="TextBox 17">
            <a:extLst>
              <a:ext uri="{FF2B5EF4-FFF2-40B4-BE49-F238E27FC236}">
                <a16:creationId xmlns:a16="http://schemas.microsoft.com/office/drawing/2014/main" xmlns="" id="{D3E34372-572D-4641-9382-C428E18B4035}"/>
              </a:ext>
            </a:extLst>
          </p:cNvPr>
          <p:cNvSpPr txBox="1"/>
          <p:nvPr/>
        </p:nvSpPr>
        <p:spPr>
          <a:xfrm>
            <a:off x="2757267" y="5136562"/>
            <a:ext cx="809964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prstClr val="black"/>
                </a:solidFill>
                <a:latin typeface="Arial Nova Cond" panose="020B0506020202020204" pitchFamily="34" charset="0"/>
              </a:rPr>
              <a:t>The </a:t>
            </a:r>
            <a:r>
              <a:rPr lang="en-GB" sz="2800" b="1" i="1" dirty="0" err="1">
                <a:solidFill>
                  <a:prstClr val="black"/>
                </a:solidFill>
                <a:latin typeface="Arial Nova Cond" panose="020B0506020202020204" pitchFamily="34" charset="0"/>
              </a:rPr>
              <a:t>ipssimis</a:t>
            </a:r>
            <a:r>
              <a:rPr lang="en-GB" sz="2800" b="1" i="1" dirty="0">
                <a:solidFill>
                  <a:prstClr val="black"/>
                </a:solidFill>
                <a:latin typeface="Arial Nova Cond" panose="020B0506020202020204" pitchFamily="34" charset="0"/>
              </a:rPr>
              <a:t> </a:t>
            </a:r>
            <a:r>
              <a:rPr lang="en-GB" sz="2800" b="1" i="1" dirty="0" err="1">
                <a:solidFill>
                  <a:prstClr val="black"/>
                </a:solidFill>
                <a:latin typeface="Arial Nova Cond" panose="020B0506020202020204" pitchFamily="34" charset="0"/>
              </a:rPr>
              <a:t>verbis</a:t>
            </a:r>
            <a:r>
              <a:rPr lang="en-GB" sz="2800" b="1" i="1" dirty="0">
                <a:solidFill>
                  <a:prstClr val="black"/>
                </a:solidFill>
                <a:latin typeface="Arial Nova Cond" panose="020B0506020202020204" pitchFamily="34" charset="0"/>
              </a:rPr>
              <a:t> </a:t>
            </a:r>
          </a:p>
          <a:p>
            <a:r>
              <a:rPr lang="en-GB" sz="2800" b="1" dirty="0">
                <a:solidFill>
                  <a:prstClr val="black"/>
                </a:solidFill>
                <a:latin typeface="Arial Nova Cond" panose="020B0506020202020204" pitchFamily="34" charset="0"/>
              </a:rPr>
              <a:t>The ‘reasonable’ </a:t>
            </a:r>
            <a:r>
              <a:rPr lang="en-GB" sz="2800" b="1" dirty="0" smtClean="0">
                <a:solidFill>
                  <a:prstClr val="black"/>
                </a:solidFill>
                <a:latin typeface="Arial Nova Cond" panose="020B0506020202020204" pitchFamily="34" charset="0"/>
              </a:rPr>
              <a:t>approach</a:t>
            </a:r>
            <a:endParaRPr lang="en-GB" sz="2800" b="1" dirty="0">
              <a:solidFill>
                <a:prstClr val="black"/>
              </a:solidFill>
              <a:latin typeface="Arial Nova Cond" panose="020B0506020202020204" pitchFamily="34" charset="0"/>
            </a:endParaRPr>
          </a:p>
          <a:p>
            <a:r>
              <a:rPr lang="en-GB" sz="2800" b="1" dirty="0">
                <a:solidFill>
                  <a:prstClr val="black"/>
                </a:solidFill>
                <a:latin typeface="Arial Nova Cond" panose="020B0506020202020204" pitchFamily="34" charset="0"/>
              </a:rPr>
              <a:t>As close as possible transposition  </a:t>
            </a:r>
            <a:endParaRPr lang="aa-ET" sz="2800" b="1" dirty="0">
              <a:solidFill>
                <a:prstClr val="black"/>
              </a:solidFill>
              <a:latin typeface="Arial Nova Cond" panose="020B0506020202020204" pitchFamily="34" charset="0"/>
            </a:endParaRPr>
          </a:p>
        </p:txBody>
      </p:sp>
      <p:sp>
        <p:nvSpPr>
          <p:cNvPr id="14" name="Titel 1">
            <a:extLst>
              <a:ext uri="{FF2B5EF4-FFF2-40B4-BE49-F238E27FC236}">
                <a16:creationId xmlns:a16="http://schemas.microsoft.com/office/drawing/2014/main" xmlns="" id="{6EEABAE0-D116-3648-A2C9-B6796442E409}"/>
              </a:ext>
            </a:extLst>
          </p:cNvPr>
          <p:cNvSpPr txBox="1">
            <a:spLocks/>
          </p:cNvSpPr>
          <p:nvPr/>
        </p:nvSpPr>
        <p:spPr>
          <a:xfrm>
            <a:off x="786000" y="90000"/>
            <a:ext cx="10620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small" dirty="0" smtClean="0">
                <a:latin typeface="+mn-lt"/>
                <a:cs typeface="Verdana"/>
              </a:rPr>
              <a:t>Translation Approaches: </a:t>
            </a:r>
            <a:br>
              <a:rPr lang="en-GB" sz="4000" b="1" cap="small" dirty="0" smtClean="0">
                <a:latin typeface="+mn-lt"/>
                <a:cs typeface="Verdana"/>
              </a:rPr>
            </a:br>
            <a:r>
              <a:rPr lang="en-GB" sz="4000" b="1" cap="small" dirty="0" smtClean="0">
                <a:latin typeface="+mn-lt"/>
                <a:cs typeface="Verdana"/>
              </a:rPr>
              <a:t>The Good, the Bad, The Ugly</a:t>
            </a:r>
            <a:endParaRPr lang="en-GB" sz="4000" b="1" cap="small" dirty="0">
              <a:latin typeface="+mn-lt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573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EEABAE0-D116-3648-A2C9-B6796442E409}"/>
              </a:ext>
            </a:extLst>
          </p:cNvPr>
          <p:cNvSpPr txBox="1">
            <a:spLocks/>
          </p:cNvSpPr>
          <p:nvPr/>
        </p:nvSpPr>
        <p:spPr>
          <a:xfrm>
            <a:off x="786000" y="90000"/>
            <a:ext cx="10620000" cy="900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4000" b="1" cap="small" dirty="0" smtClean="0">
                <a:latin typeface="+mn-lt"/>
                <a:cs typeface="Verdana"/>
              </a:rPr>
              <a:t>Illustrations: </a:t>
            </a:r>
            <a:r>
              <a:rPr lang="en-GB" sz="4000" b="1" cap="small" dirty="0" smtClean="0">
                <a:solidFill>
                  <a:srgbClr val="F40100"/>
                </a:solidFill>
                <a:latin typeface="+mn-lt"/>
                <a:cs typeface="Verdana"/>
              </a:rPr>
              <a:t>The Bad</a:t>
            </a:r>
          </a:p>
          <a:p>
            <a:pPr algn="ctr"/>
            <a:r>
              <a:rPr lang="en-GB" sz="4000" b="1" cap="small" dirty="0" smtClean="0">
                <a:latin typeface="+mn-lt"/>
                <a:cs typeface="Calibri" panose="020F0502020204030204" pitchFamily="34" charset="0"/>
              </a:rPr>
              <a:t>Italy  &amp; Portugal and Bulgaria</a:t>
            </a:r>
            <a:endParaRPr lang="en-GB" sz="4000" b="1" cap="small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2024250" y="4240810"/>
            <a:ext cx="938175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Arial Nova Cond" panose="020B0506020202020204" pitchFamily="34" charset="0"/>
              </a:rPr>
              <a:t>Portugal &amp; Bulgaria: </a:t>
            </a:r>
            <a:r>
              <a:rPr lang="en-GB" sz="2400" b="1" dirty="0">
                <a:latin typeface="Arial Nova Cond" panose="020B0506020202020204" pitchFamily="34" charset="0"/>
              </a:rPr>
              <a:t>Inaccurate transposition due to excessive thresholds used in a non-coherent and inconsistent </a:t>
            </a:r>
            <a:r>
              <a:rPr lang="en-GB" sz="2400" b="1" dirty="0" smtClean="0">
                <a:latin typeface="Arial Nova Cond" panose="020B0506020202020204" pitchFamily="34" charset="0"/>
              </a:rPr>
              <a:t>manner</a:t>
            </a:r>
          </a:p>
          <a:p>
            <a:pPr algn="just"/>
            <a:endParaRPr lang="en-US" sz="1200" b="1" dirty="0" smtClean="0">
              <a:latin typeface="Arial Nova Cond" panose="020B0506020202020204" pitchFamily="34" charset="0"/>
            </a:endParaRPr>
          </a:p>
          <a:p>
            <a:pPr algn="just"/>
            <a:r>
              <a:rPr lang="en-GB" sz="2400" dirty="0" smtClean="0">
                <a:latin typeface="Arial Nova Cond" panose="020B0506020202020204" pitchFamily="34" charset="0"/>
              </a:rPr>
              <a:t>The </a:t>
            </a:r>
            <a:r>
              <a:rPr lang="en-GB" sz="2400" dirty="0">
                <a:latin typeface="Arial Nova Cond" panose="020B0506020202020204" pitchFamily="34" charset="0"/>
              </a:rPr>
              <a:t>Portuguese </a:t>
            </a:r>
            <a:r>
              <a:rPr lang="en-GB" sz="2400" dirty="0" smtClean="0">
                <a:latin typeface="Arial Nova Cond" panose="020B0506020202020204" pitchFamily="34" charset="0"/>
              </a:rPr>
              <a:t>and Bulgarian translation do not </a:t>
            </a:r>
            <a:r>
              <a:rPr lang="en-GB" sz="2400" dirty="0">
                <a:latin typeface="Arial Nova Cond" panose="020B0506020202020204" pitchFamily="34" charset="0"/>
              </a:rPr>
              <a:t>follow the original text’s consistent approach </a:t>
            </a:r>
            <a:r>
              <a:rPr lang="en-GB" sz="2400" dirty="0" smtClean="0">
                <a:latin typeface="Arial Nova Cond" panose="020B0506020202020204" pitchFamily="34" charset="0"/>
              </a:rPr>
              <a:t>of using ‘best efforts’ throughout Article 17(4), instead they mix various terminologies. </a:t>
            </a:r>
            <a:r>
              <a:rPr lang="en-GB" dirty="0" smtClean="0">
                <a:latin typeface="Arial Nova Cond" panose="020B0506020202020204" pitchFamily="34" charset="0"/>
              </a:rPr>
              <a:t>(Portugal: ‘</a:t>
            </a:r>
            <a:r>
              <a:rPr lang="en-GB" dirty="0">
                <a:latin typeface="Arial Nova Cond" panose="020B0506020202020204" pitchFamily="34" charset="0"/>
              </a:rPr>
              <a:t>all </a:t>
            </a:r>
            <a:r>
              <a:rPr lang="en-GB" dirty="0" smtClean="0">
                <a:latin typeface="Arial Nova Cond" panose="020B0506020202020204" pitchFamily="34" charset="0"/>
              </a:rPr>
              <a:t>efforts’ </a:t>
            </a:r>
            <a:r>
              <a:rPr lang="en-GB" dirty="0">
                <a:latin typeface="Arial Nova Cond" panose="020B0506020202020204" pitchFamily="34" charset="0"/>
              </a:rPr>
              <a:t>combined with </a:t>
            </a:r>
            <a:r>
              <a:rPr lang="en-GB" dirty="0" smtClean="0">
                <a:latin typeface="Arial Nova Cond" panose="020B0506020202020204" pitchFamily="34" charset="0"/>
              </a:rPr>
              <a:t>‘best efforts’; Bulgaria: ‘made all possible efforts’ mixed with</a:t>
            </a:r>
            <a:r>
              <a:rPr lang="en-GB" dirty="0">
                <a:latin typeface="Arial Nova Cond" panose="020B0506020202020204" pitchFamily="34" charset="0"/>
              </a:rPr>
              <a:t> </a:t>
            </a:r>
            <a:r>
              <a:rPr lang="en-GB" dirty="0" smtClean="0">
                <a:latin typeface="Arial Nova Cond" panose="020B0506020202020204" pitchFamily="34" charset="0"/>
              </a:rPr>
              <a:t>‘</a:t>
            </a:r>
            <a:r>
              <a:rPr lang="en-GB" dirty="0">
                <a:latin typeface="Arial Nova Cond" panose="020B0506020202020204" pitchFamily="34" charset="0"/>
              </a:rPr>
              <a:t>made maximum </a:t>
            </a:r>
            <a:r>
              <a:rPr lang="en-GB" dirty="0" smtClean="0">
                <a:latin typeface="Arial Nova Cond" panose="020B0506020202020204" pitchFamily="34" charset="0"/>
              </a:rPr>
              <a:t>efforts’)</a:t>
            </a:r>
            <a:endParaRPr lang="en-US" dirty="0">
              <a:latin typeface="Arial Nova Cond" panose="020B0506020202020204" pitchFamily="34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000" y="3240537"/>
            <a:ext cx="1238250" cy="1200150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2024250" y="1553576"/>
            <a:ext cx="938175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2400" b="1" dirty="0" smtClean="0">
                <a:latin typeface="Arial Nova Cond" panose="020B0506020202020204" pitchFamily="34" charset="0"/>
              </a:rPr>
              <a:t>Italy: </a:t>
            </a:r>
            <a:r>
              <a:rPr lang="en-GB" sz="2400" b="1" dirty="0">
                <a:latin typeface="Arial Nova Cond" panose="020B0506020202020204" pitchFamily="34" charset="0"/>
              </a:rPr>
              <a:t>Inaccurate transposition due to an excessive </a:t>
            </a:r>
            <a:r>
              <a:rPr lang="en-GB" sz="2400" b="1" dirty="0" smtClean="0">
                <a:latin typeface="Arial Nova Cond" panose="020B0506020202020204" pitchFamily="34" charset="0"/>
              </a:rPr>
              <a:t>threshold</a:t>
            </a:r>
          </a:p>
          <a:p>
            <a:endParaRPr lang="en-GB" sz="1200" b="1" dirty="0" smtClean="0">
              <a:latin typeface="Arial Nova Cond" panose="020B0506020202020204" pitchFamily="34" charset="0"/>
            </a:endParaRPr>
          </a:p>
          <a:p>
            <a:pPr algn="just"/>
            <a:r>
              <a:rPr lang="en-GB" sz="2400" dirty="0" smtClean="0">
                <a:latin typeface="Arial Nova Cond" panose="020B0506020202020204" pitchFamily="34" charset="0"/>
              </a:rPr>
              <a:t>The Italian translation </a:t>
            </a:r>
            <a:r>
              <a:rPr lang="en-GB" sz="2400" dirty="0">
                <a:latin typeface="Arial Nova Cond" panose="020B0506020202020204" pitchFamily="34" charset="0"/>
              </a:rPr>
              <a:t>is ‘</a:t>
            </a:r>
            <a:r>
              <a:rPr lang="en-GB" sz="2400" dirty="0" err="1">
                <a:latin typeface="Arial Nova Cond" panose="020B0506020202020204" pitchFamily="34" charset="0"/>
              </a:rPr>
              <a:t>i</a:t>
            </a:r>
            <a:r>
              <a:rPr lang="en-GB" sz="2400" dirty="0">
                <a:latin typeface="Arial Nova Cond" panose="020B0506020202020204" pitchFamily="34" charset="0"/>
              </a:rPr>
              <a:t> </a:t>
            </a:r>
            <a:r>
              <a:rPr lang="en-GB" sz="2400" dirty="0" err="1">
                <a:latin typeface="Arial Nova Cond" panose="020B0506020202020204" pitchFamily="34" charset="0"/>
              </a:rPr>
              <a:t>massimi</a:t>
            </a:r>
            <a:r>
              <a:rPr lang="en-GB" sz="2400" dirty="0">
                <a:latin typeface="Arial Nova Cond" panose="020B0506020202020204" pitchFamily="34" charset="0"/>
              </a:rPr>
              <a:t> </a:t>
            </a:r>
            <a:r>
              <a:rPr lang="en-GB" sz="2400" dirty="0" err="1" smtClean="0">
                <a:latin typeface="Arial Nova Cond" panose="020B0506020202020204" pitchFamily="34" charset="0"/>
              </a:rPr>
              <a:t>sforzi</a:t>
            </a:r>
            <a:r>
              <a:rPr lang="en-GB" sz="2400" dirty="0" smtClean="0">
                <a:latin typeface="Arial Nova Cond" panose="020B0506020202020204" pitchFamily="34" charset="0"/>
              </a:rPr>
              <a:t>’: this is a manifest translation error as the terminology implies ‘maximum </a:t>
            </a:r>
            <a:r>
              <a:rPr lang="en-GB" sz="2400" dirty="0">
                <a:latin typeface="Arial Nova Cond" panose="020B0506020202020204" pitchFamily="34" charset="0"/>
              </a:rPr>
              <a:t>efforts’ </a:t>
            </a:r>
            <a:r>
              <a:rPr lang="en-GB" sz="2400" dirty="0" smtClean="0">
                <a:latin typeface="Arial Nova Cond" panose="020B0506020202020204" pitchFamily="34" charset="0"/>
              </a:rPr>
              <a:t>instead of ‘best efforts’. This should, at a minimum, be corrected in the national transposition process.</a:t>
            </a:r>
          </a:p>
        </p:txBody>
      </p:sp>
    </p:spTree>
    <p:extLst>
      <p:ext uri="{BB962C8B-B14F-4D97-AF65-F5344CB8AC3E}">
        <p14:creationId xmlns:p14="http://schemas.microsoft.com/office/powerpoint/2010/main" val="131697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3.xml><?xml version="1.0" encoding="utf-8"?>
<a:theme xmlns:a="http://schemas.openxmlformats.org/drawingml/2006/main" name="1_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4.xml><?xml version="1.0" encoding="utf-8"?>
<a:theme xmlns:a="http://schemas.openxmlformats.org/drawingml/2006/main" name="2_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5.xml><?xml version="1.0" encoding="utf-8"?>
<a:theme xmlns:a="http://schemas.openxmlformats.org/drawingml/2006/main" name="4_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6.xml><?xml version="1.0" encoding="utf-8"?>
<a:theme xmlns:a="http://schemas.openxmlformats.org/drawingml/2006/main" name="7_TornVTI">
  <a:themeElements>
    <a:clrScheme name="Custom 1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3FB96C"/>
      </a:accent1>
      <a:accent2>
        <a:srgbClr val="699EFA"/>
      </a:accent2>
      <a:accent3>
        <a:srgbClr val="8039C1"/>
      </a:accent3>
      <a:accent4>
        <a:srgbClr val="D1971A"/>
      </a:accent4>
      <a:accent5>
        <a:srgbClr val="E62B59"/>
      </a:accent5>
      <a:accent6>
        <a:srgbClr val="9CA2AB"/>
      </a:accent6>
      <a:hlink>
        <a:srgbClr val="FFFFFF"/>
      </a:hlink>
      <a:folHlink>
        <a:srgbClr val="57618E"/>
      </a:folHlink>
    </a:clrScheme>
    <a:fontScheme name="Torn">
      <a:majorFont>
        <a:latin typeface="Impact"/>
        <a:ea typeface=""/>
        <a:cs typeface=""/>
      </a:majorFont>
      <a:minorFont>
        <a:latin typeface="Arial Nova C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ornVTI" id="{D93270A2-BAD7-4DCC-9D1D-3427EACCFA88}" vid="{1B17486C-9B79-43FC-98F9-5BF7AA5600D2}"/>
    </a:ext>
  </a:extLst>
</a:theme>
</file>

<file path=ppt/theme/theme7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</TotalTime>
  <Words>909</Words>
  <Application>Microsoft Office PowerPoint</Application>
  <PresentationFormat>Breedbeeld</PresentationFormat>
  <Paragraphs>112</Paragraphs>
  <Slides>16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6</vt:i4>
      </vt:variant>
      <vt:variant>
        <vt:lpstr>Diatitels</vt:lpstr>
      </vt:variant>
      <vt:variant>
        <vt:i4>16</vt:i4>
      </vt:variant>
    </vt:vector>
  </HeadingPairs>
  <TitlesOfParts>
    <vt:vector size="30" baseType="lpstr">
      <vt:lpstr>Arial</vt:lpstr>
      <vt:lpstr>Arial Nova Cond</vt:lpstr>
      <vt:lpstr>Arial Nova Cond (Hoofdtekst)</vt:lpstr>
      <vt:lpstr>Calibri</vt:lpstr>
      <vt:lpstr>Calibri Light</vt:lpstr>
      <vt:lpstr>Impact</vt:lpstr>
      <vt:lpstr>Times New Roman</vt:lpstr>
      <vt:lpstr>Verdana</vt:lpstr>
      <vt:lpstr>Kantoorthema</vt:lpstr>
      <vt:lpstr>TornVTI</vt:lpstr>
      <vt:lpstr>1_TornVTI</vt:lpstr>
      <vt:lpstr>2_TornVTI</vt:lpstr>
      <vt:lpstr>4_TornVTI</vt:lpstr>
      <vt:lpstr>7_TornVTI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Rucic Herman</dc:creator>
  <cp:lastModifiedBy>Aline Larroyed</cp:lastModifiedBy>
  <cp:revision>1</cp:revision>
  <dcterms:created xsi:type="dcterms:W3CDTF">2020-11-30T09:59:32Z</dcterms:created>
  <dcterms:modified xsi:type="dcterms:W3CDTF">2020-12-15T12:17:18Z</dcterms:modified>
</cp:coreProperties>
</file>