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2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slides/slide9.xml" ContentType="application/vnd.openxmlformats-officedocument.presentationml.slide+xml"/>
  <Override PartName="/ppt/diagrams/data4.xml" ContentType="application/vnd.openxmlformats-officedocument.drawingml.diagramData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diagrams/data5.xml" ContentType="application/vnd.openxmlformats-officedocument.drawingml.diagramData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diagrams/data6.xml" ContentType="application/vnd.openxmlformats-officedocument.drawingml.diagramData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diagrams/data7.xml" ContentType="application/vnd.openxmlformats-officedocument.drawingml.diagramData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65" r:id="rId4"/>
    <p:sldId id="257" r:id="rId5"/>
    <p:sldId id="264" r:id="rId6"/>
    <p:sldId id="259" r:id="rId7"/>
    <p:sldId id="267" r:id="rId8"/>
    <p:sldId id="275" r:id="rId9"/>
    <p:sldId id="292" r:id="rId10"/>
    <p:sldId id="276" r:id="rId11"/>
    <p:sldId id="277" r:id="rId12"/>
    <p:sldId id="278" r:id="rId13"/>
    <p:sldId id="293" r:id="rId14"/>
    <p:sldId id="279" r:id="rId15"/>
    <p:sldId id="294" r:id="rId16"/>
    <p:sldId id="280" r:id="rId17"/>
    <p:sldId id="282" r:id="rId18"/>
    <p:sldId id="266" r:id="rId19"/>
    <p:sldId id="283" r:id="rId20"/>
    <p:sldId id="284" r:id="rId21"/>
    <p:sldId id="269" r:id="rId22"/>
    <p:sldId id="270" r:id="rId23"/>
    <p:sldId id="285" r:id="rId24"/>
    <p:sldId id="271" r:id="rId25"/>
    <p:sldId id="273" r:id="rId26"/>
    <p:sldId id="281" r:id="rId27"/>
    <p:sldId id="268" r:id="rId28"/>
    <p:sldId id="286" r:id="rId29"/>
    <p:sldId id="274" r:id="rId30"/>
    <p:sldId id="28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97" autoAdjust="0"/>
  </p:normalViewPr>
  <p:slideViewPr>
    <p:cSldViewPr snapToGrid="0">
      <p:cViewPr>
        <p:scale>
          <a:sx n="111" d="100"/>
          <a:sy n="111" d="100"/>
        </p:scale>
        <p:origin x="-5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19" Type="http://schemas.openxmlformats.org/officeDocument/2006/relationships/slide" Target="slides/slide18.xml" />
  <Relationship Id="rId20" Type="http://schemas.openxmlformats.org/officeDocument/2006/relationships/slide" Target="slides/slide19.xml" />
  <Relationship Id="rId21" Type="http://schemas.openxmlformats.org/officeDocument/2006/relationships/slide" Target="slides/slide20.xml" />
  <Relationship Id="rId22" Type="http://schemas.openxmlformats.org/officeDocument/2006/relationships/slide" Target="slides/slide21.xml" />
  <Relationship Id="rId23" Type="http://schemas.openxmlformats.org/officeDocument/2006/relationships/slide" Target="slides/slide22.xml" />
  <Relationship Id="rId24" Type="http://schemas.openxmlformats.org/officeDocument/2006/relationships/slide" Target="slides/slide23.xml" />
  <Relationship Id="rId25" Type="http://schemas.openxmlformats.org/officeDocument/2006/relationships/slide" Target="slides/slide24.xml" />
  <Relationship Id="rId26" Type="http://schemas.openxmlformats.org/officeDocument/2006/relationships/slide" Target="slides/slide25.xml" />
  <Relationship Id="rId27" Type="http://schemas.openxmlformats.org/officeDocument/2006/relationships/slide" Target="slides/slide26.xml" />
  <Relationship Id="rId28" Type="http://schemas.openxmlformats.org/officeDocument/2006/relationships/slide" Target="slides/slide27.xml" />
  <Relationship Id="rId29" Type="http://schemas.openxmlformats.org/officeDocument/2006/relationships/slide" Target="slides/slide28.xml" />
  <Relationship Id="rId30" Type="http://schemas.openxmlformats.org/officeDocument/2006/relationships/slide" Target="slides/slide29.xml" />
  <Relationship Id="rId31" Type="http://schemas.openxmlformats.org/officeDocument/2006/relationships/slide" Target="slides/slide30.xml" />
  <Relationship Id="rId32" Type="http://schemas.openxmlformats.org/officeDocument/2006/relationships/slide" Target="slides/slide31.xml" />
  <Relationship Id="rId34" Type="http://schemas.openxmlformats.org/officeDocument/2006/relationships/presProps" Target="presProps.xml" />
  <Relationship Id="rId33" Type="http://schemas.openxmlformats.org/officeDocument/2006/relationships/notesMaster" Target="notesMasters/notesMaster1.xml" />
  <Relationship Id="rId1" Type="http://schemas.openxmlformats.org/officeDocument/2006/relationships/slideMaster" Target="slideMasters/slideMaster1.xml" />
  <Relationship Id="rId37" Type="http://schemas.openxmlformats.org/officeDocument/2006/relationships/tableStyles" Target="tableStyles.xml" />
  <Relationship Id="rId36" Type="http://schemas.openxmlformats.org/officeDocument/2006/relationships/theme" Target="theme/theme1.xml" />
  <Relationship Id="rId35" Type="http://schemas.openxmlformats.org/officeDocument/2006/relationships/viewProps" Target="viewProps.xml" />
</Relationships>
</file>

<file path=ppt/diagrams/_rels/data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3.png" />
  <Relationship Id="rId1" Type="http://schemas.openxmlformats.org/officeDocument/2006/relationships/image" Target="../media/image2.png" />
  <Relationship Id="rId4" Type="http://schemas.openxmlformats.org/officeDocument/2006/relationships/image" Target="../media/image5.png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E889C-B0F3-47C0-A3F7-CAE5349DA0BF}" type="doc">
      <dgm:prSet loTypeId="urn:microsoft.com/office/officeart/2005/8/layout/p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AF0CD298-2C05-4BCF-B2BF-57F68895D0CE}">
      <dgm:prSet phldrT="[Testo]" custT="1"/>
      <dgm:spPr/>
      <dgm:t>
        <a:bodyPr/>
        <a:lstStyle/>
        <a:p>
          <a:r>
            <a:rPr lang="it-IT" sz="2800" i="0" cap="small" baseline="0" dirty="0" smtClean="0"/>
            <a:t>Indagine conoscitiva congiunta sui Big Data</a:t>
          </a:r>
          <a:endParaRPr lang="it-IT" sz="2800" i="0" cap="small" baseline="0" dirty="0"/>
        </a:p>
      </dgm:t>
    </dgm:pt>
    <dgm:pt modelId="{D3AB0C65-30B4-4A89-81CD-73B2878B02C0}" type="parTrans" cxnId="{62D50BCB-A70E-4BEF-AC0C-FB4F0F92C739}">
      <dgm:prSet/>
      <dgm:spPr/>
      <dgm:t>
        <a:bodyPr/>
        <a:lstStyle/>
        <a:p>
          <a:endParaRPr lang="it-IT" sz="2800"/>
        </a:p>
      </dgm:t>
    </dgm:pt>
    <dgm:pt modelId="{B2BD8E82-CF41-4800-B98F-2AD4092BA4F2}" type="sibTrans" cxnId="{62D50BCB-A70E-4BEF-AC0C-FB4F0F92C739}">
      <dgm:prSet/>
      <dgm:spPr/>
      <dgm:t>
        <a:bodyPr/>
        <a:lstStyle/>
        <a:p>
          <a:endParaRPr lang="it-IT" sz="2800"/>
        </a:p>
      </dgm:t>
    </dgm:pt>
    <dgm:pt modelId="{8FC68E25-4053-4DC9-8CAD-0732CA834517}">
      <dgm:prSet phldrT="[Testo]" custT="1"/>
      <dgm:spPr/>
      <dgm:t>
        <a:bodyPr/>
        <a:lstStyle/>
        <a:p>
          <a:r>
            <a:rPr lang="it-IT" sz="2800" cap="small" baseline="0" dirty="0" err="1" smtClean="0"/>
            <a:t>Artificial</a:t>
          </a:r>
          <a:r>
            <a:rPr lang="it-IT" sz="2800" cap="small" baseline="0" dirty="0" smtClean="0"/>
            <a:t> Intelligence White </a:t>
          </a:r>
          <a:r>
            <a:rPr lang="it-IT" sz="2800" cap="small" baseline="0" dirty="0" err="1" smtClean="0"/>
            <a:t>Paper</a:t>
          </a:r>
          <a:endParaRPr lang="it-IT" sz="2800" cap="small" baseline="0" dirty="0"/>
        </a:p>
      </dgm:t>
    </dgm:pt>
    <dgm:pt modelId="{FCA515F1-EE7B-4E31-9AE9-0DFA492D7AE2}" type="parTrans" cxnId="{DA22E033-E940-41BC-8115-AE65C5B51881}">
      <dgm:prSet/>
      <dgm:spPr/>
      <dgm:t>
        <a:bodyPr/>
        <a:lstStyle/>
        <a:p>
          <a:endParaRPr lang="it-IT" sz="2800"/>
        </a:p>
      </dgm:t>
    </dgm:pt>
    <dgm:pt modelId="{B8A04E42-F4D4-4273-9A3D-D67F0985ACBA}" type="sibTrans" cxnId="{DA22E033-E940-41BC-8115-AE65C5B51881}">
      <dgm:prSet/>
      <dgm:spPr/>
      <dgm:t>
        <a:bodyPr/>
        <a:lstStyle/>
        <a:p>
          <a:endParaRPr lang="it-IT" sz="2800"/>
        </a:p>
      </dgm:t>
    </dgm:pt>
    <dgm:pt modelId="{AFC85AC1-6412-4607-9A98-E8EE30575C99}">
      <dgm:prSet phldrT="[Testo]" custT="1"/>
      <dgm:spPr/>
      <dgm:t>
        <a:bodyPr/>
        <a:lstStyle/>
        <a:p>
          <a:r>
            <a:rPr lang="it-IT" sz="2800" cap="small" baseline="0" dirty="0" smtClean="0"/>
            <a:t>Cautele e </a:t>
          </a:r>
          <a:r>
            <a:rPr lang="it-IT" sz="2800" cap="small" baseline="0" dirty="0" err="1" smtClean="0"/>
            <a:t>alert</a:t>
          </a:r>
          <a:endParaRPr lang="it-IT" sz="2800" cap="small" baseline="0" dirty="0"/>
        </a:p>
      </dgm:t>
    </dgm:pt>
    <dgm:pt modelId="{74A1171F-47C2-4F32-B474-75FD14CD3FAA}" type="parTrans" cxnId="{1F74AB5B-FC88-45FE-B064-9B8F672C8149}">
      <dgm:prSet/>
      <dgm:spPr/>
      <dgm:t>
        <a:bodyPr/>
        <a:lstStyle/>
        <a:p>
          <a:endParaRPr lang="it-IT" sz="2800"/>
        </a:p>
      </dgm:t>
    </dgm:pt>
    <dgm:pt modelId="{EFF7FDBC-CE29-42A5-9379-8945EE8B4A90}" type="sibTrans" cxnId="{1F74AB5B-FC88-45FE-B064-9B8F672C8149}">
      <dgm:prSet/>
      <dgm:spPr/>
      <dgm:t>
        <a:bodyPr/>
        <a:lstStyle/>
        <a:p>
          <a:endParaRPr lang="it-IT" sz="2800"/>
        </a:p>
      </dgm:t>
    </dgm:pt>
    <dgm:pt modelId="{58B8FBD5-BF47-46BF-8F12-6DFBCECF0E73}">
      <dgm:prSet phldrT="[Testo]" custT="1"/>
      <dgm:spPr/>
      <dgm:t>
        <a:bodyPr/>
        <a:lstStyle/>
        <a:p>
          <a:r>
            <a:rPr lang="it-IT" sz="2400" cap="small" baseline="0" dirty="0" err="1" smtClean="0"/>
            <a:t>Rofi</a:t>
          </a:r>
          <a:r>
            <a:rPr lang="it-IT" sz="2400" cap="small" baseline="0" dirty="0" smtClean="0"/>
            <a:t> EG 30 </a:t>
          </a:r>
          <a:r>
            <a:rPr lang="it-IT" sz="2400" cap="small" baseline="0" dirty="0" err="1" smtClean="0"/>
            <a:t>Recommendations</a:t>
          </a:r>
          <a:endParaRPr lang="it-IT" sz="2400" cap="small" baseline="0" dirty="0"/>
        </a:p>
      </dgm:t>
    </dgm:pt>
    <dgm:pt modelId="{8755B263-CAFF-457E-A125-55FC443E3432}" type="parTrans" cxnId="{528CBC26-63C8-4B0C-B3F1-09AFBCC08A51}">
      <dgm:prSet/>
      <dgm:spPr/>
      <dgm:t>
        <a:bodyPr/>
        <a:lstStyle/>
        <a:p>
          <a:endParaRPr lang="it-IT"/>
        </a:p>
      </dgm:t>
    </dgm:pt>
    <dgm:pt modelId="{88852E05-2A56-4C2F-A93C-FF45375902DD}" type="sibTrans" cxnId="{528CBC26-63C8-4B0C-B3F1-09AFBCC08A51}">
      <dgm:prSet/>
      <dgm:spPr/>
      <dgm:t>
        <a:bodyPr/>
        <a:lstStyle/>
        <a:p>
          <a:endParaRPr lang="it-IT"/>
        </a:p>
      </dgm:t>
    </dgm:pt>
    <dgm:pt modelId="{764BDE73-5DE6-449E-8DB4-693A34AECA28}" type="pres">
      <dgm:prSet presAssocID="{A61E889C-B0F3-47C0-A3F7-CAE5349DA0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3A29ED7-22CD-4CF1-9763-6CF90CF06284}" type="pres">
      <dgm:prSet presAssocID="{AF0CD298-2C05-4BCF-B2BF-57F68895D0CE}" presName="compNode" presStyleCnt="0"/>
      <dgm:spPr/>
    </dgm:pt>
    <dgm:pt modelId="{FB7AF38D-3F6B-4F41-A5E9-07B4374E40FE}" type="pres">
      <dgm:prSet presAssocID="{AF0CD298-2C05-4BCF-B2BF-57F68895D0CE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A46E4B1-253B-4C90-8DAC-6F3A60530964}" type="pres">
      <dgm:prSet presAssocID="{AF0CD298-2C05-4BCF-B2BF-57F68895D0C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BA3459-93CA-4B90-AE15-D4A55B93214D}" type="pres">
      <dgm:prSet presAssocID="{B2BD8E82-CF41-4800-B98F-2AD4092BA4F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9891E1A-EC6B-4940-84B2-31FBD8DB0A82}" type="pres">
      <dgm:prSet presAssocID="{8FC68E25-4053-4DC9-8CAD-0732CA834517}" presName="compNode" presStyleCnt="0"/>
      <dgm:spPr/>
    </dgm:pt>
    <dgm:pt modelId="{2AB1ED60-743C-4CFF-BBA2-32609B24E286}" type="pres">
      <dgm:prSet presAssocID="{8FC68E25-4053-4DC9-8CAD-0732CA834517}" presName="pictRect" presStyleLbl="node1" presStyleIdx="1" presStyleCnt="4" custLinFactNeighborX="517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8FF14002-EF57-4878-94F4-150FC9701A76}" type="pres">
      <dgm:prSet presAssocID="{8FC68E25-4053-4DC9-8CAD-0732CA834517}" presName="textRect" presStyleLbl="revTx" presStyleIdx="1" presStyleCnt="4" custLinFactNeighborX="51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B7EBD9-6F78-4340-ADC4-72555D4AA23E}" type="pres">
      <dgm:prSet presAssocID="{B8A04E42-F4D4-4273-9A3D-D67F0985ACB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9E0DB5A-57DC-4899-9121-677BDD53E7FF}" type="pres">
      <dgm:prSet presAssocID="{58B8FBD5-BF47-46BF-8F12-6DFBCECF0E73}" presName="compNode" presStyleCnt="0"/>
      <dgm:spPr/>
    </dgm:pt>
    <dgm:pt modelId="{E34DD073-3831-4BA5-90AF-83EA4B155DE1}" type="pres">
      <dgm:prSet presAssocID="{58B8FBD5-BF47-46BF-8F12-6DFBCECF0E73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6B4ADCE4-7D4B-425D-9AA1-B331FD3D5097}" type="pres">
      <dgm:prSet presAssocID="{58B8FBD5-BF47-46BF-8F12-6DFBCECF0E73}" presName="textRect" presStyleLbl="revTx" presStyleIdx="2" presStyleCnt="4" custScaleX="131338" custScaleY="1202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9EB6A0-47E0-4B78-8CA9-B143A2CE3D1F}" type="pres">
      <dgm:prSet presAssocID="{88852E05-2A56-4C2F-A93C-FF45375902DD}" presName="sibTrans" presStyleLbl="sibTrans2D1" presStyleIdx="0" presStyleCnt="0"/>
      <dgm:spPr/>
      <dgm:t>
        <a:bodyPr/>
        <a:lstStyle/>
        <a:p>
          <a:endParaRPr lang="it-IT"/>
        </a:p>
      </dgm:t>
    </dgm:pt>
    <dgm:pt modelId="{2B40805A-B1F7-42DE-837B-E3369545D896}" type="pres">
      <dgm:prSet presAssocID="{AFC85AC1-6412-4607-9A98-E8EE30575C99}" presName="compNode" presStyleCnt="0"/>
      <dgm:spPr/>
    </dgm:pt>
    <dgm:pt modelId="{32C7380B-581F-4A77-B72B-2800AD820F55}" type="pres">
      <dgm:prSet presAssocID="{AFC85AC1-6412-4607-9A98-E8EE30575C99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08BAAB7-FBA4-49F2-A4F7-A9DDB1B0713C}" type="pres">
      <dgm:prSet presAssocID="{AFC85AC1-6412-4607-9A98-E8EE30575C9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779DC4-7273-4B50-A8F0-6D6BED6A6ABA}" type="presOf" srcId="{B2BD8E82-CF41-4800-B98F-2AD4092BA4F2}" destId="{2EBA3459-93CA-4B90-AE15-D4A55B93214D}" srcOrd="0" destOrd="0" presId="urn:microsoft.com/office/officeart/2005/8/layout/pList1"/>
    <dgm:cxn modelId="{76E107E8-6485-4DC8-862C-AB5B5FC356A8}" type="presOf" srcId="{AF0CD298-2C05-4BCF-B2BF-57F68895D0CE}" destId="{0A46E4B1-253B-4C90-8DAC-6F3A60530964}" srcOrd="0" destOrd="0" presId="urn:microsoft.com/office/officeart/2005/8/layout/pList1"/>
    <dgm:cxn modelId="{240A6874-6D80-4ABC-B40C-F6E1E02E6677}" type="presOf" srcId="{58B8FBD5-BF47-46BF-8F12-6DFBCECF0E73}" destId="{6B4ADCE4-7D4B-425D-9AA1-B331FD3D5097}" srcOrd="0" destOrd="0" presId="urn:microsoft.com/office/officeart/2005/8/layout/pList1"/>
    <dgm:cxn modelId="{1F74AB5B-FC88-45FE-B064-9B8F672C8149}" srcId="{A61E889C-B0F3-47C0-A3F7-CAE5349DA0BF}" destId="{AFC85AC1-6412-4607-9A98-E8EE30575C99}" srcOrd="3" destOrd="0" parTransId="{74A1171F-47C2-4F32-B474-75FD14CD3FAA}" sibTransId="{EFF7FDBC-CE29-42A5-9379-8945EE8B4A90}"/>
    <dgm:cxn modelId="{8A345A09-4A51-472D-B628-5CCE6E342CB1}" type="presOf" srcId="{B8A04E42-F4D4-4273-9A3D-D67F0985ACBA}" destId="{B7B7EBD9-6F78-4340-ADC4-72555D4AA23E}" srcOrd="0" destOrd="0" presId="urn:microsoft.com/office/officeart/2005/8/layout/pList1"/>
    <dgm:cxn modelId="{6D23D5E2-407A-4E6C-BE09-4DCFAA9DD062}" type="presOf" srcId="{AFC85AC1-6412-4607-9A98-E8EE30575C99}" destId="{B08BAAB7-FBA4-49F2-A4F7-A9DDB1B0713C}" srcOrd="0" destOrd="0" presId="urn:microsoft.com/office/officeart/2005/8/layout/pList1"/>
    <dgm:cxn modelId="{DA22E033-E940-41BC-8115-AE65C5B51881}" srcId="{A61E889C-B0F3-47C0-A3F7-CAE5349DA0BF}" destId="{8FC68E25-4053-4DC9-8CAD-0732CA834517}" srcOrd="1" destOrd="0" parTransId="{FCA515F1-EE7B-4E31-9AE9-0DFA492D7AE2}" sibTransId="{B8A04E42-F4D4-4273-9A3D-D67F0985ACBA}"/>
    <dgm:cxn modelId="{57EECCDD-55AE-4CD3-9EE6-B5805F13248E}" type="presOf" srcId="{A61E889C-B0F3-47C0-A3F7-CAE5349DA0BF}" destId="{764BDE73-5DE6-449E-8DB4-693A34AECA28}" srcOrd="0" destOrd="0" presId="urn:microsoft.com/office/officeart/2005/8/layout/pList1"/>
    <dgm:cxn modelId="{62D50BCB-A70E-4BEF-AC0C-FB4F0F92C739}" srcId="{A61E889C-B0F3-47C0-A3F7-CAE5349DA0BF}" destId="{AF0CD298-2C05-4BCF-B2BF-57F68895D0CE}" srcOrd="0" destOrd="0" parTransId="{D3AB0C65-30B4-4A89-81CD-73B2878B02C0}" sibTransId="{B2BD8E82-CF41-4800-B98F-2AD4092BA4F2}"/>
    <dgm:cxn modelId="{3111138D-4859-417B-8249-D1E6C985A8EF}" type="presOf" srcId="{8FC68E25-4053-4DC9-8CAD-0732CA834517}" destId="{8FF14002-EF57-4878-94F4-150FC9701A76}" srcOrd="0" destOrd="0" presId="urn:microsoft.com/office/officeart/2005/8/layout/pList1"/>
    <dgm:cxn modelId="{48996CB0-02AF-4C65-9ABD-101D8C232F81}" type="presOf" srcId="{88852E05-2A56-4C2F-A93C-FF45375902DD}" destId="{4A9EB6A0-47E0-4B78-8CA9-B143A2CE3D1F}" srcOrd="0" destOrd="0" presId="urn:microsoft.com/office/officeart/2005/8/layout/pList1"/>
    <dgm:cxn modelId="{528CBC26-63C8-4B0C-B3F1-09AFBCC08A51}" srcId="{A61E889C-B0F3-47C0-A3F7-CAE5349DA0BF}" destId="{58B8FBD5-BF47-46BF-8F12-6DFBCECF0E73}" srcOrd="2" destOrd="0" parTransId="{8755B263-CAFF-457E-A125-55FC443E3432}" sibTransId="{88852E05-2A56-4C2F-A93C-FF45375902DD}"/>
    <dgm:cxn modelId="{6426E6C3-33E4-453F-9170-221077C46DB9}" type="presParOf" srcId="{764BDE73-5DE6-449E-8DB4-693A34AECA28}" destId="{03A29ED7-22CD-4CF1-9763-6CF90CF06284}" srcOrd="0" destOrd="0" presId="urn:microsoft.com/office/officeart/2005/8/layout/pList1"/>
    <dgm:cxn modelId="{203CC845-88BB-4721-ACED-C837948E9D1F}" type="presParOf" srcId="{03A29ED7-22CD-4CF1-9763-6CF90CF06284}" destId="{FB7AF38D-3F6B-4F41-A5E9-07B4374E40FE}" srcOrd="0" destOrd="0" presId="urn:microsoft.com/office/officeart/2005/8/layout/pList1"/>
    <dgm:cxn modelId="{32F14602-E992-4C1B-95ED-4FCC79BE1ABF}" type="presParOf" srcId="{03A29ED7-22CD-4CF1-9763-6CF90CF06284}" destId="{0A46E4B1-253B-4C90-8DAC-6F3A60530964}" srcOrd="1" destOrd="0" presId="urn:microsoft.com/office/officeart/2005/8/layout/pList1"/>
    <dgm:cxn modelId="{BDEAE0CE-E7ED-4F7E-B021-1D0072D681C0}" type="presParOf" srcId="{764BDE73-5DE6-449E-8DB4-693A34AECA28}" destId="{2EBA3459-93CA-4B90-AE15-D4A55B93214D}" srcOrd="1" destOrd="0" presId="urn:microsoft.com/office/officeart/2005/8/layout/pList1"/>
    <dgm:cxn modelId="{AB563A0A-5E07-4486-9F81-0066C0AA7F5C}" type="presParOf" srcId="{764BDE73-5DE6-449E-8DB4-693A34AECA28}" destId="{69891E1A-EC6B-4940-84B2-31FBD8DB0A82}" srcOrd="2" destOrd="0" presId="urn:microsoft.com/office/officeart/2005/8/layout/pList1"/>
    <dgm:cxn modelId="{3BA53749-6CBE-4347-9AD2-C1274FB987A5}" type="presParOf" srcId="{69891E1A-EC6B-4940-84B2-31FBD8DB0A82}" destId="{2AB1ED60-743C-4CFF-BBA2-32609B24E286}" srcOrd="0" destOrd="0" presId="urn:microsoft.com/office/officeart/2005/8/layout/pList1"/>
    <dgm:cxn modelId="{A354931B-A26F-4301-BB5E-38452BC35604}" type="presParOf" srcId="{69891E1A-EC6B-4940-84B2-31FBD8DB0A82}" destId="{8FF14002-EF57-4878-94F4-150FC9701A76}" srcOrd="1" destOrd="0" presId="urn:microsoft.com/office/officeart/2005/8/layout/pList1"/>
    <dgm:cxn modelId="{FC873D1B-30C1-4B48-BD7A-EC5A43F4B673}" type="presParOf" srcId="{764BDE73-5DE6-449E-8DB4-693A34AECA28}" destId="{B7B7EBD9-6F78-4340-ADC4-72555D4AA23E}" srcOrd="3" destOrd="0" presId="urn:microsoft.com/office/officeart/2005/8/layout/pList1"/>
    <dgm:cxn modelId="{74E55654-F7CA-4FBB-9263-D478D222EE1F}" type="presParOf" srcId="{764BDE73-5DE6-449E-8DB4-693A34AECA28}" destId="{19E0DB5A-57DC-4899-9121-677BDD53E7FF}" srcOrd="4" destOrd="0" presId="urn:microsoft.com/office/officeart/2005/8/layout/pList1"/>
    <dgm:cxn modelId="{973CFFBE-2A4C-467C-9EB9-0078F8AFB3A2}" type="presParOf" srcId="{19E0DB5A-57DC-4899-9121-677BDD53E7FF}" destId="{E34DD073-3831-4BA5-90AF-83EA4B155DE1}" srcOrd="0" destOrd="0" presId="urn:microsoft.com/office/officeart/2005/8/layout/pList1"/>
    <dgm:cxn modelId="{3E06D79A-D476-4911-963F-8BB618D89558}" type="presParOf" srcId="{19E0DB5A-57DC-4899-9121-677BDD53E7FF}" destId="{6B4ADCE4-7D4B-425D-9AA1-B331FD3D5097}" srcOrd="1" destOrd="0" presId="urn:microsoft.com/office/officeart/2005/8/layout/pList1"/>
    <dgm:cxn modelId="{38A41C35-8A49-482E-9499-291E1F47B56A}" type="presParOf" srcId="{764BDE73-5DE6-449E-8DB4-693A34AECA28}" destId="{4A9EB6A0-47E0-4B78-8CA9-B143A2CE3D1F}" srcOrd="5" destOrd="0" presId="urn:microsoft.com/office/officeart/2005/8/layout/pList1"/>
    <dgm:cxn modelId="{B65D46BF-14FE-4801-A02E-AB1499D2646D}" type="presParOf" srcId="{764BDE73-5DE6-449E-8DB4-693A34AECA28}" destId="{2B40805A-B1F7-42DE-837B-E3369545D896}" srcOrd="6" destOrd="0" presId="urn:microsoft.com/office/officeart/2005/8/layout/pList1"/>
    <dgm:cxn modelId="{CF469896-E3A2-4771-A04D-763501901AB4}" type="presParOf" srcId="{2B40805A-B1F7-42DE-837B-E3369545D896}" destId="{32C7380B-581F-4A77-B72B-2800AD820F55}" srcOrd="0" destOrd="0" presId="urn:microsoft.com/office/officeart/2005/8/layout/pList1"/>
    <dgm:cxn modelId="{31BB89AB-AA1F-4817-95B8-3B3EA0B1FA48}" type="presParOf" srcId="{2B40805A-B1F7-42DE-837B-E3369545D896}" destId="{B08BAAB7-FBA4-49F2-A4F7-A9DDB1B0713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55DEF-0D27-4B54-AFAA-C750DB0E60EF}" type="doc">
      <dgm:prSet loTypeId="urn:microsoft.com/office/officeart/2008/layout/VerticalCurvedLis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95572505-DE57-4530-9CC2-2BB1AF6C4EB0}">
      <dgm:prSet phldrT="[Tes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smtClean="0"/>
            <a:t>una </a:t>
          </a:r>
          <a:r>
            <a:rPr lang="it-IT" sz="1800" b="0" smtClean="0"/>
            <a:t>definizione e descrizione delle caratteristiche dei </a:t>
          </a:r>
          <a:r>
            <a:rPr lang="it-IT" sz="1800" b="1" smtClean="0"/>
            <a:t>Big Data</a:t>
          </a:r>
          <a:endParaRPr lang="it-IT" sz="1800" dirty="0"/>
        </a:p>
      </dgm:t>
    </dgm:pt>
    <dgm:pt modelId="{F2960672-6D50-4E04-8914-18733EF6904E}" type="parTrans" cxnId="{0E74151B-BAEA-43C8-8BC7-355D343C0469}">
      <dgm:prSet/>
      <dgm:spPr/>
      <dgm:t>
        <a:bodyPr/>
        <a:lstStyle/>
        <a:p>
          <a:endParaRPr lang="it-IT" sz="1800"/>
        </a:p>
      </dgm:t>
    </dgm:pt>
    <dgm:pt modelId="{6DEB592B-3CE0-40E0-BCC4-7F9B0410E102}" type="sibTrans" cxnId="{0E74151B-BAEA-43C8-8BC7-355D343C0469}">
      <dgm:prSet/>
      <dgm:spPr/>
      <dgm:t>
        <a:bodyPr/>
        <a:lstStyle/>
        <a:p>
          <a:endParaRPr lang="it-IT" sz="1800"/>
        </a:p>
      </dgm:t>
    </dgm:pt>
    <dgm:pt modelId="{E15D774C-DF03-4B6E-9EC8-2DE308314CAF}">
      <dgm:prSet phldrT="[Tes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smtClean="0"/>
            <a:t>le </a:t>
          </a:r>
          <a:r>
            <a:rPr lang="it-IT" sz="1800" b="1" smtClean="0"/>
            <a:t>principali questioni emerse </a:t>
          </a:r>
          <a:r>
            <a:rPr lang="it-IT" sz="1800" b="0" smtClean="0"/>
            <a:t>nel corso delle audizioni e dai contributi dei partecipanti </a:t>
          </a:r>
          <a:r>
            <a:rPr lang="it-IT" sz="1800" smtClean="0"/>
            <a:t>all'Indagine e i riflessi sull'operatività delle imprese italiane</a:t>
          </a:r>
          <a:endParaRPr lang="it-IT" sz="1800" dirty="0"/>
        </a:p>
      </dgm:t>
    </dgm:pt>
    <dgm:pt modelId="{F4A58532-5659-49D0-A8BF-1C0CC49DE7AB}" type="parTrans" cxnId="{54522313-5EEF-4231-9FFB-9B83996744E3}">
      <dgm:prSet/>
      <dgm:spPr/>
      <dgm:t>
        <a:bodyPr/>
        <a:lstStyle/>
        <a:p>
          <a:endParaRPr lang="it-IT" sz="1800"/>
        </a:p>
      </dgm:t>
    </dgm:pt>
    <dgm:pt modelId="{B4F93F53-A92F-4A84-A8D3-F828DF16F001}" type="sibTrans" cxnId="{54522313-5EEF-4231-9FFB-9B83996744E3}">
      <dgm:prSet/>
      <dgm:spPr/>
      <dgm:t>
        <a:bodyPr/>
        <a:lstStyle/>
        <a:p>
          <a:endParaRPr lang="it-IT" sz="1800"/>
        </a:p>
      </dgm:t>
    </dgm:pt>
    <dgm:pt modelId="{CF410D8D-7DC7-4EE8-8184-7E99CD3C85BA}">
      <dgm:prSet phldrT="[Testo]" custT="1"/>
      <dgm:spPr/>
      <dgm:t>
        <a:bodyPr/>
        <a:lstStyle/>
        <a:p>
          <a:pPr marL="0" marR="0" indent="0" algn="just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t-IT" sz="1800" smtClean="0"/>
            <a:t>le considerazioni del </a:t>
          </a:r>
          <a:r>
            <a:rPr lang="it-IT" sz="1800" b="1" smtClean="0"/>
            <a:t>Garante per la Protezione dei Dati Personali </a:t>
          </a:r>
          <a:r>
            <a:rPr lang="it-IT" sz="1800" smtClean="0"/>
            <a:t>sul </a:t>
          </a:r>
          <a:r>
            <a:rPr lang="it-IT" sz="1800" b="0" smtClean="0"/>
            <a:t>possibile</a:t>
          </a:r>
          <a:r>
            <a:rPr lang="it-IT" sz="1800" b="1" smtClean="0"/>
            <a:t> impatto dei Big Data sul diritto alla protezione dei dati personali</a:t>
          </a:r>
          <a:r>
            <a:rPr lang="it-IT" sz="1800" smtClean="0"/>
            <a:t> e sulle misure da adottare</a:t>
          </a:r>
          <a:endParaRPr lang="it-IT" sz="1800" dirty="0"/>
        </a:p>
      </dgm:t>
    </dgm:pt>
    <dgm:pt modelId="{3E2CB183-8B4C-4BE3-A517-759E0F5F6B66}" type="parTrans" cxnId="{22781FA1-E0A0-4981-8277-50B89878A3F9}">
      <dgm:prSet/>
      <dgm:spPr/>
      <dgm:t>
        <a:bodyPr/>
        <a:lstStyle/>
        <a:p>
          <a:endParaRPr lang="it-IT" sz="1800"/>
        </a:p>
      </dgm:t>
    </dgm:pt>
    <dgm:pt modelId="{6E12DDE7-0421-465B-80BA-4547A3E4605D}" type="sibTrans" cxnId="{22781FA1-E0A0-4981-8277-50B89878A3F9}">
      <dgm:prSet/>
      <dgm:spPr/>
      <dgm:t>
        <a:bodyPr/>
        <a:lstStyle/>
        <a:p>
          <a:endParaRPr lang="it-IT" sz="1800"/>
        </a:p>
      </dgm:t>
    </dgm:pt>
    <dgm:pt modelId="{5EA44108-4220-4B7A-8E21-B73142CD5D70}">
      <dgm:prSet phldrT="[Tes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smtClean="0"/>
            <a:t>le considerazioni dell'</a:t>
          </a:r>
          <a:r>
            <a:rPr lang="it-IT" sz="1800" b="1" smtClean="0"/>
            <a:t>AGCOM</a:t>
          </a:r>
          <a:r>
            <a:rPr lang="it-IT" sz="1800" smtClean="0"/>
            <a:t> su come il fenomeno dei Big Data</a:t>
          </a:r>
          <a:r>
            <a:rPr lang="it-IT" sz="1800" b="1" smtClean="0"/>
            <a:t> </a:t>
          </a:r>
          <a:r>
            <a:rPr lang="it-IT" sz="1800" b="0" smtClean="0"/>
            <a:t>incida </a:t>
          </a:r>
          <a:r>
            <a:rPr lang="it-IT" sz="1800" b="1" smtClean="0"/>
            <a:t>nel settore delle comunicazioni elettroniche e dei media</a:t>
          </a:r>
          <a:endParaRPr lang="it-IT" sz="1800" dirty="0"/>
        </a:p>
      </dgm:t>
    </dgm:pt>
    <dgm:pt modelId="{C2BC5C9B-A5AD-4CFB-BA1D-D73536359D09}" type="parTrans" cxnId="{B84D32FE-B587-45ED-B26F-1EE59FD567EE}">
      <dgm:prSet/>
      <dgm:spPr/>
      <dgm:t>
        <a:bodyPr/>
        <a:lstStyle/>
        <a:p>
          <a:endParaRPr lang="it-IT" sz="1800"/>
        </a:p>
      </dgm:t>
    </dgm:pt>
    <dgm:pt modelId="{97DA08CA-F19A-4CC6-B3FA-4BB48CC7DE98}" type="sibTrans" cxnId="{B84D32FE-B587-45ED-B26F-1EE59FD567EE}">
      <dgm:prSet/>
      <dgm:spPr/>
      <dgm:t>
        <a:bodyPr/>
        <a:lstStyle/>
        <a:p>
          <a:endParaRPr lang="it-IT" sz="1800"/>
        </a:p>
      </dgm:t>
    </dgm:pt>
    <dgm:pt modelId="{C32727D7-0C17-421C-A793-F37A79A0C4BA}">
      <dgm:prSet phldrT="[Testo]" custT="1"/>
      <dgm:spPr/>
      <dgm:t>
        <a:bodyPr/>
        <a:lstStyle/>
        <a:p>
          <a:pPr marL="0" marR="0" indent="0" algn="just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t-IT" sz="1800" smtClean="0"/>
            <a:t>Le considerazioni dell'</a:t>
          </a:r>
          <a:r>
            <a:rPr lang="it-IT" sz="1800" b="1" smtClean="0"/>
            <a:t>AGCM</a:t>
          </a:r>
          <a:r>
            <a:rPr lang="it-IT" sz="1800" smtClean="0"/>
            <a:t> sull'utilizzo dei </a:t>
          </a:r>
          <a:r>
            <a:rPr lang="it-IT" sz="1800" b="1" smtClean="0"/>
            <a:t>Big Data e le relative implicazioni di natura antitrust e di tutela del consumatore</a:t>
          </a:r>
          <a:endParaRPr lang="it-IT" sz="1800" dirty="0"/>
        </a:p>
      </dgm:t>
    </dgm:pt>
    <dgm:pt modelId="{285D4C42-4A93-4BC8-9142-C6854FEFCFAF}" type="parTrans" cxnId="{E8AAD1A1-94DB-4CD1-A828-A418447CF942}">
      <dgm:prSet/>
      <dgm:spPr/>
      <dgm:t>
        <a:bodyPr/>
        <a:lstStyle/>
        <a:p>
          <a:endParaRPr lang="it-IT" sz="1800"/>
        </a:p>
      </dgm:t>
    </dgm:pt>
    <dgm:pt modelId="{4EB5A69B-E0CE-4848-B8C9-89555419DB5A}" type="sibTrans" cxnId="{E8AAD1A1-94DB-4CD1-A828-A418447CF942}">
      <dgm:prSet/>
      <dgm:spPr/>
      <dgm:t>
        <a:bodyPr/>
        <a:lstStyle/>
        <a:p>
          <a:endParaRPr lang="it-IT" sz="1800"/>
        </a:p>
      </dgm:t>
    </dgm:pt>
    <dgm:pt modelId="{48F241EB-289D-4AD4-A2FE-B14C8E106F33}" type="pres">
      <dgm:prSet presAssocID="{93C55DEF-0D27-4B54-AFAA-C750DB0E60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A479BDD-10FC-4102-9266-6C48A36F47A3}" type="pres">
      <dgm:prSet presAssocID="{93C55DEF-0D27-4B54-AFAA-C750DB0E60EF}" presName="Name1" presStyleCnt="0"/>
      <dgm:spPr/>
      <dgm:t>
        <a:bodyPr/>
        <a:lstStyle/>
        <a:p>
          <a:endParaRPr lang="it-IT"/>
        </a:p>
      </dgm:t>
    </dgm:pt>
    <dgm:pt modelId="{9A941BD0-746F-40F3-8762-E2925A46D6F2}" type="pres">
      <dgm:prSet presAssocID="{93C55DEF-0D27-4B54-AFAA-C750DB0E60EF}" presName="cycle" presStyleCnt="0"/>
      <dgm:spPr/>
      <dgm:t>
        <a:bodyPr/>
        <a:lstStyle/>
        <a:p>
          <a:endParaRPr lang="it-IT"/>
        </a:p>
      </dgm:t>
    </dgm:pt>
    <dgm:pt modelId="{6A547D27-3C48-4242-BE0C-5E55911505EE}" type="pres">
      <dgm:prSet presAssocID="{93C55DEF-0D27-4B54-AFAA-C750DB0E60EF}" presName="srcNode" presStyleLbl="node1" presStyleIdx="0" presStyleCnt="5"/>
      <dgm:spPr/>
      <dgm:t>
        <a:bodyPr/>
        <a:lstStyle/>
        <a:p>
          <a:endParaRPr lang="it-IT"/>
        </a:p>
      </dgm:t>
    </dgm:pt>
    <dgm:pt modelId="{1AFF360B-C88E-47BC-B5AA-412EF8971B64}" type="pres">
      <dgm:prSet presAssocID="{93C55DEF-0D27-4B54-AFAA-C750DB0E60EF}" presName="conn" presStyleLbl="parChTrans1D2" presStyleIdx="0" presStyleCnt="1"/>
      <dgm:spPr/>
      <dgm:t>
        <a:bodyPr/>
        <a:lstStyle/>
        <a:p>
          <a:endParaRPr lang="it-IT"/>
        </a:p>
      </dgm:t>
    </dgm:pt>
    <dgm:pt modelId="{ACC2AD3D-2125-4D21-B244-7F26DA23287F}" type="pres">
      <dgm:prSet presAssocID="{93C55DEF-0D27-4B54-AFAA-C750DB0E60EF}" presName="extraNode" presStyleLbl="node1" presStyleIdx="0" presStyleCnt="5"/>
      <dgm:spPr/>
      <dgm:t>
        <a:bodyPr/>
        <a:lstStyle/>
        <a:p>
          <a:endParaRPr lang="it-IT"/>
        </a:p>
      </dgm:t>
    </dgm:pt>
    <dgm:pt modelId="{4F21DC37-4F03-4921-AA81-13A819BD6A5D}" type="pres">
      <dgm:prSet presAssocID="{93C55DEF-0D27-4B54-AFAA-C750DB0E60EF}" presName="dstNode" presStyleLbl="node1" presStyleIdx="0" presStyleCnt="5"/>
      <dgm:spPr/>
      <dgm:t>
        <a:bodyPr/>
        <a:lstStyle/>
        <a:p>
          <a:endParaRPr lang="it-IT"/>
        </a:p>
      </dgm:t>
    </dgm:pt>
    <dgm:pt modelId="{E2CA903E-2466-4665-B3F4-49225CF105DF}" type="pres">
      <dgm:prSet presAssocID="{95572505-DE57-4530-9CC2-2BB1AF6C4EB0}" presName="text_1" presStyleLbl="node1" presStyleIdx="0" presStyleCnt="5" custLinFactNeighborX="-4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6C1537-E698-4C3D-9BF2-412FCBF5C5F5}" type="pres">
      <dgm:prSet presAssocID="{95572505-DE57-4530-9CC2-2BB1AF6C4EB0}" presName="accent_1" presStyleCnt="0"/>
      <dgm:spPr/>
      <dgm:t>
        <a:bodyPr/>
        <a:lstStyle/>
        <a:p>
          <a:endParaRPr lang="it-IT"/>
        </a:p>
      </dgm:t>
    </dgm:pt>
    <dgm:pt modelId="{283FBEDC-C715-4E14-90C1-BA4CE40F25C8}" type="pres">
      <dgm:prSet presAssocID="{95572505-DE57-4530-9CC2-2BB1AF6C4EB0}" presName="accentRepeatNode" presStyleLbl="solidFgAcc1" presStyleIdx="0" presStyleCnt="5"/>
      <dgm:spPr/>
      <dgm:t>
        <a:bodyPr/>
        <a:lstStyle/>
        <a:p>
          <a:endParaRPr lang="it-IT"/>
        </a:p>
      </dgm:t>
    </dgm:pt>
    <dgm:pt modelId="{E46F16E3-51DB-41B9-9C7D-1A9E8B2A754C}" type="pres">
      <dgm:prSet presAssocID="{E15D774C-DF03-4B6E-9EC8-2DE308314CA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85B2E7-ED9B-44E7-82D2-38DBC937FBA8}" type="pres">
      <dgm:prSet presAssocID="{E15D774C-DF03-4B6E-9EC8-2DE308314CAF}" presName="accent_2" presStyleCnt="0"/>
      <dgm:spPr/>
      <dgm:t>
        <a:bodyPr/>
        <a:lstStyle/>
        <a:p>
          <a:endParaRPr lang="it-IT"/>
        </a:p>
      </dgm:t>
    </dgm:pt>
    <dgm:pt modelId="{7C7E2DD2-10CE-40CE-A410-33797D4639C9}" type="pres">
      <dgm:prSet presAssocID="{E15D774C-DF03-4B6E-9EC8-2DE308314CAF}" presName="accentRepeatNode" presStyleLbl="solidFgAcc1" presStyleIdx="1" presStyleCnt="5"/>
      <dgm:spPr/>
      <dgm:t>
        <a:bodyPr/>
        <a:lstStyle/>
        <a:p>
          <a:endParaRPr lang="it-IT"/>
        </a:p>
      </dgm:t>
    </dgm:pt>
    <dgm:pt modelId="{E2A6AB26-743B-4976-B2F1-E7FF9DC12DDA}" type="pres">
      <dgm:prSet presAssocID="{5EA44108-4220-4B7A-8E21-B73142CD5D7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447E3C-2FE6-41D3-B752-CE6A9EAEA354}" type="pres">
      <dgm:prSet presAssocID="{5EA44108-4220-4B7A-8E21-B73142CD5D70}" presName="accent_3" presStyleCnt="0"/>
      <dgm:spPr/>
      <dgm:t>
        <a:bodyPr/>
        <a:lstStyle/>
        <a:p>
          <a:endParaRPr lang="it-IT"/>
        </a:p>
      </dgm:t>
    </dgm:pt>
    <dgm:pt modelId="{55436ACE-3A2C-4C6B-AF62-B28C1A5B352B}" type="pres">
      <dgm:prSet presAssocID="{5EA44108-4220-4B7A-8E21-B73142CD5D70}" presName="accentRepeatNode" presStyleLbl="solidFgAcc1" presStyleIdx="2" presStyleCnt="5"/>
      <dgm:spPr/>
      <dgm:t>
        <a:bodyPr/>
        <a:lstStyle/>
        <a:p>
          <a:endParaRPr lang="it-IT"/>
        </a:p>
      </dgm:t>
    </dgm:pt>
    <dgm:pt modelId="{65D4497E-FE5D-4EC9-968E-B9BDF1E3E527}" type="pres">
      <dgm:prSet presAssocID="{CF410D8D-7DC7-4EE8-8184-7E99CD3C85B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B689F5-5D9A-478B-B7AA-A2E0C49E7A3E}" type="pres">
      <dgm:prSet presAssocID="{CF410D8D-7DC7-4EE8-8184-7E99CD3C85BA}" presName="accent_4" presStyleCnt="0"/>
      <dgm:spPr/>
      <dgm:t>
        <a:bodyPr/>
        <a:lstStyle/>
        <a:p>
          <a:endParaRPr lang="it-IT"/>
        </a:p>
      </dgm:t>
    </dgm:pt>
    <dgm:pt modelId="{AFC3CE44-2869-45DA-95EC-3506B81EB729}" type="pres">
      <dgm:prSet presAssocID="{CF410D8D-7DC7-4EE8-8184-7E99CD3C85BA}" presName="accentRepeatNode" presStyleLbl="solidFgAcc1" presStyleIdx="3" presStyleCnt="5"/>
      <dgm:spPr/>
      <dgm:t>
        <a:bodyPr/>
        <a:lstStyle/>
        <a:p>
          <a:endParaRPr lang="it-IT"/>
        </a:p>
      </dgm:t>
    </dgm:pt>
    <dgm:pt modelId="{0AD4F9D0-F068-42C5-8C84-FD0B418E1297}" type="pres">
      <dgm:prSet presAssocID="{C32727D7-0C17-421C-A793-F37A79A0C4B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F5B584-47E6-4F18-80B9-FF983F99A894}" type="pres">
      <dgm:prSet presAssocID="{C32727D7-0C17-421C-A793-F37A79A0C4BA}" presName="accent_5" presStyleCnt="0"/>
      <dgm:spPr/>
      <dgm:t>
        <a:bodyPr/>
        <a:lstStyle/>
        <a:p>
          <a:endParaRPr lang="it-IT"/>
        </a:p>
      </dgm:t>
    </dgm:pt>
    <dgm:pt modelId="{3EAF59DF-2557-41F7-A21A-55CD1E975C05}" type="pres">
      <dgm:prSet presAssocID="{C32727D7-0C17-421C-A793-F37A79A0C4BA}" presName="accentRepeatNode" presStyleLbl="solidFgAcc1" presStyleIdx="4" presStyleCnt="5"/>
      <dgm:spPr/>
      <dgm:t>
        <a:bodyPr/>
        <a:lstStyle/>
        <a:p>
          <a:endParaRPr lang="it-IT"/>
        </a:p>
      </dgm:t>
    </dgm:pt>
  </dgm:ptLst>
  <dgm:cxnLst>
    <dgm:cxn modelId="{46B66273-19F6-4D9B-8F5C-E69E76FE3155}" type="presOf" srcId="{C32727D7-0C17-421C-A793-F37A79A0C4BA}" destId="{0AD4F9D0-F068-42C5-8C84-FD0B418E1297}" srcOrd="0" destOrd="0" presId="urn:microsoft.com/office/officeart/2008/layout/VerticalCurvedList"/>
    <dgm:cxn modelId="{22781FA1-E0A0-4981-8277-50B89878A3F9}" srcId="{93C55DEF-0D27-4B54-AFAA-C750DB0E60EF}" destId="{CF410D8D-7DC7-4EE8-8184-7E99CD3C85BA}" srcOrd="3" destOrd="0" parTransId="{3E2CB183-8B4C-4BE3-A517-759E0F5F6B66}" sibTransId="{6E12DDE7-0421-465B-80BA-4547A3E4605D}"/>
    <dgm:cxn modelId="{EDE36B30-A781-4C30-8840-3EB7824E1584}" type="presOf" srcId="{6DEB592B-3CE0-40E0-BCC4-7F9B0410E102}" destId="{1AFF360B-C88E-47BC-B5AA-412EF8971B64}" srcOrd="0" destOrd="0" presId="urn:microsoft.com/office/officeart/2008/layout/VerticalCurvedList"/>
    <dgm:cxn modelId="{B0136C92-E89D-4931-B4F3-6592C1C3FEFD}" type="presOf" srcId="{CF410D8D-7DC7-4EE8-8184-7E99CD3C85BA}" destId="{65D4497E-FE5D-4EC9-968E-B9BDF1E3E527}" srcOrd="0" destOrd="0" presId="urn:microsoft.com/office/officeart/2008/layout/VerticalCurvedList"/>
    <dgm:cxn modelId="{354363C8-A298-4BB5-8DCB-AACEC5D23F96}" type="presOf" srcId="{93C55DEF-0D27-4B54-AFAA-C750DB0E60EF}" destId="{48F241EB-289D-4AD4-A2FE-B14C8E106F33}" srcOrd="0" destOrd="0" presId="urn:microsoft.com/office/officeart/2008/layout/VerticalCurvedList"/>
    <dgm:cxn modelId="{B84D32FE-B587-45ED-B26F-1EE59FD567EE}" srcId="{93C55DEF-0D27-4B54-AFAA-C750DB0E60EF}" destId="{5EA44108-4220-4B7A-8E21-B73142CD5D70}" srcOrd="2" destOrd="0" parTransId="{C2BC5C9B-A5AD-4CFB-BA1D-D73536359D09}" sibTransId="{97DA08CA-F19A-4CC6-B3FA-4BB48CC7DE98}"/>
    <dgm:cxn modelId="{E8AAD1A1-94DB-4CD1-A828-A418447CF942}" srcId="{93C55DEF-0D27-4B54-AFAA-C750DB0E60EF}" destId="{C32727D7-0C17-421C-A793-F37A79A0C4BA}" srcOrd="4" destOrd="0" parTransId="{285D4C42-4A93-4BC8-9142-C6854FEFCFAF}" sibTransId="{4EB5A69B-E0CE-4848-B8C9-89555419DB5A}"/>
    <dgm:cxn modelId="{47DDE3D4-2FD1-4350-A982-FDAB1FB01BD3}" type="presOf" srcId="{5EA44108-4220-4B7A-8E21-B73142CD5D70}" destId="{E2A6AB26-743B-4976-B2F1-E7FF9DC12DDA}" srcOrd="0" destOrd="0" presId="urn:microsoft.com/office/officeart/2008/layout/VerticalCurvedList"/>
    <dgm:cxn modelId="{54522313-5EEF-4231-9FFB-9B83996744E3}" srcId="{93C55DEF-0D27-4B54-AFAA-C750DB0E60EF}" destId="{E15D774C-DF03-4B6E-9EC8-2DE308314CAF}" srcOrd="1" destOrd="0" parTransId="{F4A58532-5659-49D0-A8BF-1C0CC49DE7AB}" sibTransId="{B4F93F53-A92F-4A84-A8D3-F828DF16F001}"/>
    <dgm:cxn modelId="{0E74151B-BAEA-43C8-8BC7-355D343C0469}" srcId="{93C55DEF-0D27-4B54-AFAA-C750DB0E60EF}" destId="{95572505-DE57-4530-9CC2-2BB1AF6C4EB0}" srcOrd="0" destOrd="0" parTransId="{F2960672-6D50-4E04-8914-18733EF6904E}" sibTransId="{6DEB592B-3CE0-40E0-BCC4-7F9B0410E102}"/>
    <dgm:cxn modelId="{8F2CB729-E492-4813-90DF-B1EF92FC83FE}" type="presOf" srcId="{95572505-DE57-4530-9CC2-2BB1AF6C4EB0}" destId="{E2CA903E-2466-4665-B3F4-49225CF105DF}" srcOrd="0" destOrd="0" presId="urn:microsoft.com/office/officeart/2008/layout/VerticalCurvedList"/>
    <dgm:cxn modelId="{BC6421DD-0DB0-4A15-8ACE-29E959BFBFAC}" type="presOf" srcId="{E15D774C-DF03-4B6E-9EC8-2DE308314CAF}" destId="{E46F16E3-51DB-41B9-9C7D-1A9E8B2A754C}" srcOrd="0" destOrd="0" presId="urn:microsoft.com/office/officeart/2008/layout/VerticalCurvedList"/>
    <dgm:cxn modelId="{D39B877B-8F4B-4C9E-90BD-E8E10FD9A15A}" type="presParOf" srcId="{48F241EB-289D-4AD4-A2FE-B14C8E106F33}" destId="{8A479BDD-10FC-4102-9266-6C48A36F47A3}" srcOrd="0" destOrd="0" presId="urn:microsoft.com/office/officeart/2008/layout/VerticalCurvedList"/>
    <dgm:cxn modelId="{06EC4CAA-D73E-4ECF-B31D-50A7E2D927B4}" type="presParOf" srcId="{8A479BDD-10FC-4102-9266-6C48A36F47A3}" destId="{9A941BD0-746F-40F3-8762-E2925A46D6F2}" srcOrd="0" destOrd="0" presId="urn:microsoft.com/office/officeart/2008/layout/VerticalCurvedList"/>
    <dgm:cxn modelId="{87CD1834-4DB0-4B8B-821E-EDF0A9FE5AAE}" type="presParOf" srcId="{9A941BD0-746F-40F3-8762-E2925A46D6F2}" destId="{6A547D27-3C48-4242-BE0C-5E55911505EE}" srcOrd="0" destOrd="0" presId="urn:microsoft.com/office/officeart/2008/layout/VerticalCurvedList"/>
    <dgm:cxn modelId="{C621322B-70FE-442D-BC0D-93CABE865677}" type="presParOf" srcId="{9A941BD0-746F-40F3-8762-E2925A46D6F2}" destId="{1AFF360B-C88E-47BC-B5AA-412EF8971B64}" srcOrd="1" destOrd="0" presId="urn:microsoft.com/office/officeart/2008/layout/VerticalCurvedList"/>
    <dgm:cxn modelId="{F3D6EBE6-75BC-4CF4-8E24-96D82385C393}" type="presParOf" srcId="{9A941BD0-746F-40F3-8762-E2925A46D6F2}" destId="{ACC2AD3D-2125-4D21-B244-7F26DA23287F}" srcOrd="2" destOrd="0" presId="urn:microsoft.com/office/officeart/2008/layout/VerticalCurvedList"/>
    <dgm:cxn modelId="{4ABC263C-F6DB-41D5-A60C-6A3E0A33BA5A}" type="presParOf" srcId="{9A941BD0-746F-40F3-8762-E2925A46D6F2}" destId="{4F21DC37-4F03-4921-AA81-13A819BD6A5D}" srcOrd="3" destOrd="0" presId="urn:microsoft.com/office/officeart/2008/layout/VerticalCurvedList"/>
    <dgm:cxn modelId="{766E1C55-257F-4193-917C-2538739B5441}" type="presParOf" srcId="{8A479BDD-10FC-4102-9266-6C48A36F47A3}" destId="{E2CA903E-2466-4665-B3F4-49225CF105DF}" srcOrd="1" destOrd="0" presId="urn:microsoft.com/office/officeart/2008/layout/VerticalCurvedList"/>
    <dgm:cxn modelId="{D6E7F6BA-29DA-405C-8E08-35E2ECF256BB}" type="presParOf" srcId="{8A479BDD-10FC-4102-9266-6C48A36F47A3}" destId="{036C1537-E698-4C3D-9BF2-412FCBF5C5F5}" srcOrd="2" destOrd="0" presId="urn:microsoft.com/office/officeart/2008/layout/VerticalCurvedList"/>
    <dgm:cxn modelId="{E14E4641-8AE9-4F3D-8705-1D8E305628B6}" type="presParOf" srcId="{036C1537-E698-4C3D-9BF2-412FCBF5C5F5}" destId="{283FBEDC-C715-4E14-90C1-BA4CE40F25C8}" srcOrd="0" destOrd="0" presId="urn:microsoft.com/office/officeart/2008/layout/VerticalCurvedList"/>
    <dgm:cxn modelId="{2DFB9866-B0AB-424F-A1B0-154D3D920F53}" type="presParOf" srcId="{8A479BDD-10FC-4102-9266-6C48A36F47A3}" destId="{E46F16E3-51DB-41B9-9C7D-1A9E8B2A754C}" srcOrd="3" destOrd="0" presId="urn:microsoft.com/office/officeart/2008/layout/VerticalCurvedList"/>
    <dgm:cxn modelId="{933F21AD-FAAB-4635-874C-4C6DA953BD36}" type="presParOf" srcId="{8A479BDD-10FC-4102-9266-6C48A36F47A3}" destId="{6985B2E7-ED9B-44E7-82D2-38DBC937FBA8}" srcOrd="4" destOrd="0" presId="urn:microsoft.com/office/officeart/2008/layout/VerticalCurvedList"/>
    <dgm:cxn modelId="{3FC35B3C-1254-4FB9-8DF8-B1BA956C3DB3}" type="presParOf" srcId="{6985B2E7-ED9B-44E7-82D2-38DBC937FBA8}" destId="{7C7E2DD2-10CE-40CE-A410-33797D4639C9}" srcOrd="0" destOrd="0" presId="urn:microsoft.com/office/officeart/2008/layout/VerticalCurvedList"/>
    <dgm:cxn modelId="{B56C1CB9-873F-4483-AA1D-EF58130E124B}" type="presParOf" srcId="{8A479BDD-10FC-4102-9266-6C48A36F47A3}" destId="{E2A6AB26-743B-4976-B2F1-E7FF9DC12DDA}" srcOrd="5" destOrd="0" presId="urn:microsoft.com/office/officeart/2008/layout/VerticalCurvedList"/>
    <dgm:cxn modelId="{8B9C4F1E-FEF2-48B0-BCE8-F4C242FB74A7}" type="presParOf" srcId="{8A479BDD-10FC-4102-9266-6C48A36F47A3}" destId="{21447E3C-2FE6-41D3-B752-CE6A9EAEA354}" srcOrd="6" destOrd="0" presId="urn:microsoft.com/office/officeart/2008/layout/VerticalCurvedList"/>
    <dgm:cxn modelId="{3115B7AD-721F-440C-87B5-09087FD3E000}" type="presParOf" srcId="{21447E3C-2FE6-41D3-B752-CE6A9EAEA354}" destId="{55436ACE-3A2C-4C6B-AF62-B28C1A5B352B}" srcOrd="0" destOrd="0" presId="urn:microsoft.com/office/officeart/2008/layout/VerticalCurvedList"/>
    <dgm:cxn modelId="{E6B9C352-9BEB-4589-9F09-452CA38014C0}" type="presParOf" srcId="{8A479BDD-10FC-4102-9266-6C48A36F47A3}" destId="{65D4497E-FE5D-4EC9-968E-B9BDF1E3E527}" srcOrd="7" destOrd="0" presId="urn:microsoft.com/office/officeart/2008/layout/VerticalCurvedList"/>
    <dgm:cxn modelId="{841787EC-BC4A-49AA-A979-7233C327D7E0}" type="presParOf" srcId="{8A479BDD-10FC-4102-9266-6C48A36F47A3}" destId="{B3B689F5-5D9A-478B-B7AA-A2E0C49E7A3E}" srcOrd="8" destOrd="0" presId="urn:microsoft.com/office/officeart/2008/layout/VerticalCurvedList"/>
    <dgm:cxn modelId="{3A83E338-6EF4-4EEA-B05E-5274BA3604E7}" type="presParOf" srcId="{B3B689F5-5D9A-478B-B7AA-A2E0C49E7A3E}" destId="{AFC3CE44-2869-45DA-95EC-3506B81EB729}" srcOrd="0" destOrd="0" presId="urn:microsoft.com/office/officeart/2008/layout/VerticalCurvedList"/>
    <dgm:cxn modelId="{5476298F-CD58-4270-887E-381901C21468}" type="presParOf" srcId="{8A479BDD-10FC-4102-9266-6C48A36F47A3}" destId="{0AD4F9D0-F068-42C5-8C84-FD0B418E1297}" srcOrd="9" destOrd="0" presId="urn:microsoft.com/office/officeart/2008/layout/VerticalCurvedList"/>
    <dgm:cxn modelId="{0A111B3A-547B-4AD9-B7F6-724518C15274}" type="presParOf" srcId="{8A479BDD-10FC-4102-9266-6C48A36F47A3}" destId="{25F5B584-47E6-4F18-80B9-FF983F99A894}" srcOrd="10" destOrd="0" presId="urn:microsoft.com/office/officeart/2008/layout/VerticalCurvedList"/>
    <dgm:cxn modelId="{04B6CA86-9D66-4F74-AC7C-D50C74FB81D8}" type="presParOf" srcId="{25F5B584-47E6-4F18-80B9-FF983F99A894}" destId="{3EAF59DF-2557-41F7-A21A-55CD1E975C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71034-B3F4-43FD-B860-47988DE13BB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300D3A-D836-4EC8-AB3C-C71A08972A0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Volume</a:t>
          </a:r>
          <a:endParaRPr lang="it-IT" dirty="0"/>
        </a:p>
      </dgm:t>
    </dgm:pt>
    <dgm:pt modelId="{CC15ECBE-FAFB-4C0E-AB9E-4D87A2FF4269}" type="parTrans" cxnId="{DA833953-E8ED-49B0-9C3F-94F766C16959}">
      <dgm:prSet/>
      <dgm:spPr/>
      <dgm:t>
        <a:bodyPr/>
        <a:lstStyle/>
        <a:p>
          <a:endParaRPr lang="it-IT"/>
        </a:p>
      </dgm:t>
    </dgm:pt>
    <dgm:pt modelId="{E743B596-8F9E-4E01-861F-27FA3A275117}" type="sibTrans" cxnId="{DA833953-E8ED-49B0-9C3F-94F766C16959}">
      <dgm:prSet/>
      <dgm:spPr/>
      <dgm:t>
        <a:bodyPr/>
        <a:lstStyle/>
        <a:p>
          <a:endParaRPr lang="it-IT"/>
        </a:p>
      </dgm:t>
    </dgm:pt>
    <dgm:pt modelId="{458901E7-4A22-4914-87B5-84FF69615259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Varietà</a:t>
          </a:r>
          <a:endParaRPr lang="it-IT" dirty="0"/>
        </a:p>
      </dgm:t>
    </dgm:pt>
    <dgm:pt modelId="{9C89A4A3-3B4A-4C44-8474-04F9A41371BF}" type="parTrans" cxnId="{6390EC61-6E5E-4F05-9128-08AF7DAB8923}">
      <dgm:prSet/>
      <dgm:spPr/>
      <dgm:t>
        <a:bodyPr/>
        <a:lstStyle/>
        <a:p>
          <a:endParaRPr lang="it-IT"/>
        </a:p>
      </dgm:t>
    </dgm:pt>
    <dgm:pt modelId="{15420626-9F5E-4969-B443-ECAF86C7A016}" type="sibTrans" cxnId="{6390EC61-6E5E-4F05-9128-08AF7DAB8923}">
      <dgm:prSet/>
      <dgm:spPr/>
      <dgm:t>
        <a:bodyPr/>
        <a:lstStyle/>
        <a:p>
          <a:endParaRPr lang="it-IT"/>
        </a:p>
      </dgm:t>
    </dgm:pt>
    <dgm:pt modelId="{C6DBFEB1-799D-4402-B683-9DC5D0D44116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Velocità</a:t>
          </a:r>
          <a:endParaRPr lang="it-IT" dirty="0"/>
        </a:p>
      </dgm:t>
    </dgm:pt>
    <dgm:pt modelId="{4ACC81F0-2A0F-4497-898E-982F1B1C18CB}" type="parTrans" cxnId="{2BF5940E-AE45-4B6E-8AAE-A1A318BBC4CB}">
      <dgm:prSet/>
      <dgm:spPr/>
      <dgm:t>
        <a:bodyPr/>
        <a:lstStyle/>
        <a:p>
          <a:endParaRPr lang="it-IT"/>
        </a:p>
      </dgm:t>
    </dgm:pt>
    <dgm:pt modelId="{3550026F-3AF5-4FD7-A24A-F3BE77D035EF}" type="sibTrans" cxnId="{2BF5940E-AE45-4B6E-8AAE-A1A318BBC4CB}">
      <dgm:prSet/>
      <dgm:spPr/>
      <dgm:t>
        <a:bodyPr/>
        <a:lstStyle/>
        <a:p>
          <a:endParaRPr lang="it-IT"/>
        </a:p>
      </dgm:t>
    </dgm:pt>
    <dgm:pt modelId="{857BF99A-2798-42DD-B06F-C2B1B46ECDF3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Veridicità</a:t>
          </a:r>
          <a:endParaRPr lang="it-IT" dirty="0"/>
        </a:p>
      </dgm:t>
    </dgm:pt>
    <dgm:pt modelId="{81BBAD4C-9AC5-4F15-8D9D-F32CB3104D51}" type="parTrans" cxnId="{501E496F-BF41-4B4D-820C-347E2307E8B3}">
      <dgm:prSet/>
      <dgm:spPr/>
      <dgm:t>
        <a:bodyPr/>
        <a:lstStyle/>
        <a:p>
          <a:endParaRPr lang="it-IT"/>
        </a:p>
      </dgm:t>
    </dgm:pt>
    <dgm:pt modelId="{A002035A-8EBC-4304-B2CC-84B4B64A16EF}" type="sibTrans" cxnId="{501E496F-BF41-4B4D-820C-347E2307E8B3}">
      <dgm:prSet/>
      <dgm:spPr/>
      <dgm:t>
        <a:bodyPr/>
        <a:lstStyle/>
        <a:p>
          <a:endParaRPr lang="it-IT"/>
        </a:p>
      </dgm:t>
    </dgm:pt>
    <dgm:pt modelId="{67CC7711-9D90-46BA-90B8-FC307DC3473B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Valore</a:t>
          </a:r>
          <a:endParaRPr lang="it-IT" dirty="0"/>
        </a:p>
      </dgm:t>
    </dgm:pt>
    <dgm:pt modelId="{B1FB54F9-188C-474D-8854-064D239FA5F3}" type="parTrans" cxnId="{5CCC151D-EDD0-4054-8CE4-1D443943CAE9}">
      <dgm:prSet/>
      <dgm:spPr/>
      <dgm:t>
        <a:bodyPr/>
        <a:lstStyle/>
        <a:p>
          <a:endParaRPr lang="it-IT"/>
        </a:p>
      </dgm:t>
    </dgm:pt>
    <dgm:pt modelId="{6469D7A9-3538-4A51-B9F7-800A48C25E9E}" type="sibTrans" cxnId="{5CCC151D-EDD0-4054-8CE4-1D443943CAE9}">
      <dgm:prSet/>
      <dgm:spPr/>
      <dgm:t>
        <a:bodyPr/>
        <a:lstStyle/>
        <a:p>
          <a:endParaRPr lang="it-IT"/>
        </a:p>
      </dgm:t>
    </dgm:pt>
    <dgm:pt modelId="{FA90FB50-6D65-4A73-8089-D65989627E5F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Valenza</a:t>
          </a:r>
          <a:endParaRPr lang="it-IT" dirty="0"/>
        </a:p>
      </dgm:t>
    </dgm:pt>
    <dgm:pt modelId="{BC5A6B64-516A-4ACB-808F-15508C68F727}" type="parTrans" cxnId="{55F7285F-C013-4929-9523-9A88AE95D8D5}">
      <dgm:prSet/>
      <dgm:spPr/>
      <dgm:t>
        <a:bodyPr/>
        <a:lstStyle/>
        <a:p>
          <a:endParaRPr lang="it-IT"/>
        </a:p>
      </dgm:t>
    </dgm:pt>
    <dgm:pt modelId="{B4DC8DD3-FFA1-4885-8B0F-872CDA115AD8}" type="sibTrans" cxnId="{55F7285F-C013-4929-9523-9A88AE95D8D5}">
      <dgm:prSet/>
      <dgm:spPr/>
      <dgm:t>
        <a:bodyPr/>
        <a:lstStyle/>
        <a:p>
          <a:endParaRPr lang="it-IT"/>
        </a:p>
      </dgm:t>
    </dgm:pt>
    <dgm:pt modelId="{7B337D98-E52A-4CF1-B27D-A39B0DD79880}" type="pres">
      <dgm:prSet presAssocID="{79271034-B3F4-43FD-B860-47988DE13BBB}" presName="compositeShape" presStyleCnt="0">
        <dgm:presLayoutVars>
          <dgm:chMax val="7"/>
          <dgm:dir/>
          <dgm:resizeHandles val="exact"/>
        </dgm:presLayoutVars>
      </dgm:prSet>
      <dgm:spPr/>
    </dgm:pt>
    <dgm:pt modelId="{8A5CBD3B-A25B-4B33-B4AE-34553DD3B6BC}" type="pres">
      <dgm:prSet presAssocID="{56300D3A-D836-4EC8-AB3C-C71A08972A08}" presName="circ1" presStyleLbl="vennNode1" presStyleIdx="0" presStyleCnt="6"/>
      <dgm:spPr/>
      <dgm:t>
        <a:bodyPr/>
        <a:lstStyle/>
        <a:p>
          <a:endParaRPr lang="it-IT"/>
        </a:p>
      </dgm:t>
    </dgm:pt>
    <dgm:pt modelId="{D37472CB-4C8B-4830-AD33-44DED0F9D9BA}" type="pres">
      <dgm:prSet presAssocID="{56300D3A-D836-4EC8-AB3C-C71A08972A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906353-4A35-4AE5-AA97-119816698EAD}" type="pres">
      <dgm:prSet presAssocID="{458901E7-4A22-4914-87B5-84FF69615259}" presName="circ2" presStyleLbl="vennNode1" presStyleIdx="1" presStyleCnt="6"/>
      <dgm:spPr/>
      <dgm:t>
        <a:bodyPr/>
        <a:lstStyle/>
        <a:p>
          <a:endParaRPr lang="it-IT"/>
        </a:p>
      </dgm:t>
    </dgm:pt>
    <dgm:pt modelId="{682E6619-44FD-4CB3-A821-F68F531D4222}" type="pres">
      <dgm:prSet presAssocID="{458901E7-4A22-4914-87B5-84FF696152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063A8A-0A82-4745-80D1-D2257A33B43D}" type="pres">
      <dgm:prSet presAssocID="{C6DBFEB1-799D-4402-B683-9DC5D0D44116}" presName="circ3" presStyleLbl="vennNode1" presStyleIdx="2" presStyleCnt="6"/>
      <dgm:spPr/>
      <dgm:t>
        <a:bodyPr/>
        <a:lstStyle/>
        <a:p>
          <a:endParaRPr lang="it-IT"/>
        </a:p>
      </dgm:t>
    </dgm:pt>
    <dgm:pt modelId="{A0B30BB4-D77E-4867-9AAF-7ACA3D0F2340}" type="pres">
      <dgm:prSet presAssocID="{C6DBFEB1-799D-4402-B683-9DC5D0D441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D55960-B204-4B43-8288-B94FE016FFCF}" type="pres">
      <dgm:prSet presAssocID="{67CC7711-9D90-46BA-90B8-FC307DC3473B}" presName="circ4" presStyleLbl="vennNode1" presStyleIdx="3" presStyleCnt="6"/>
      <dgm:spPr/>
    </dgm:pt>
    <dgm:pt modelId="{9F15E69F-19F0-4CD3-91F1-FB14B9A540B8}" type="pres">
      <dgm:prSet presAssocID="{67CC7711-9D90-46BA-90B8-FC307DC3473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BDC477-5665-479D-9D79-0125175346FC}" type="pres">
      <dgm:prSet presAssocID="{857BF99A-2798-42DD-B06F-C2B1B46ECDF3}" presName="circ5" presStyleLbl="vennNode1" presStyleIdx="4" presStyleCnt="6"/>
      <dgm:spPr/>
    </dgm:pt>
    <dgm:pt modelId="{106055D7-414B-4D41-BDEE-3169C8A0ABE0}" type="pres">
      <dgm:prSet presAssocID="{857BF99A-2798-42DD-B06F-C2B1B46ECDF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CCDF2D-A4CE-4505-AD76-F24C8DCB496D}" type="pres">
      <dgm:prSet presAssocID="{FA90FB50-6D65-4A73-8089-D65989627E5F}" presName="circ6" presStyleLbl="vennNode1" presStyleIdx="5" presStyleCnt="6"/>
      <dgm:spPr/>
    </dgm:pt>
    <dgm:pt modelId="{26E2C2E9-C737-4FD3-A8E7-2492717DAD64}" type="pres">
      <dgm:prSet presAssocID="{FA90FB50-6D65-4A73-8089-D65989627E5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0A21ED-E724-443B-A385-EDB34E581CFF}" type="presOf" srcId="{458901E7-4A22-4914-87B5-84FF69615259}" destId="{682E6619-44FD-4CB3-A821-F68F531D4222}" srcOrd="0" destOrd="0" presId="urn:microsoft.com/office/officeart/2005/8/layout/venn1"/>
    <dgm:cxn modelId="{501E496F-BF41-4B4D-820C-347E2307E8B3}" srcId="{79271034-B3F4-43FD-B860-47988DE13BBB}" destId="{857BF99A-2798-42DD-B06F-C2B1B46ECDF3}" srcOrd="4" destOrd="0" parTransId="{81BBAD4C-9AC5-4F15-8D9D-F32CB3104D51}" sibTransId="{A002035A-8EBC-4304-B2CC-84B4B64A16EF}"/>
    <dgm:cxn modelId="{563D26B5-AFCD-4624-A8E5-3ECC50356CB2}" type="presOf" srcId="{79271034-B3F4-43FD-B860-47988DE13BBB}" destId="{7B337D98-E52A-4CF1-B27D-A39B0DD79880}" srcOrd="0" destOrd="0" presId="urn:microsoft.com/office/officeart/2005/8/layout/venn1"/>
    <dgm:cxn modelId="{2BF5940E-AE45-4B6E-8AAE-A1A318BBC4CB}" srcId="{79271034-B3F4-43FD-B860-47988DE13BBB}" destId="{C6DBFEB1-799D-4402-B683-9DC5D0D44116}" srcOrd="2" destOrd="0" parTransId="{4ACC81F0-2A0F-4497-898E-982F1B1C18CB}" sibTransId="{3550026F-3AF5-4FD7-A24A-F3BE77D035EF}"/>
    <dgm:cxn modelId="{6390EC61-6E5E-4F05-9128-08AF7DAB8923}" srcId="{79271034-B3F4-43FD-B860-47988DE13BBB}" destId="{458901E7-4A22-4914-87B5-84FF69615259}" srcOrd="1" destOrd="0" parTransId="{9C89A4A3-3B4A-4C44-8474-04F9A41371BF}" sibTransId="{15420626-9F5E-4969-B443-ECAF86C7A016}"/>
    <dgm:cxn modelId="{A312D555-1911-4817-95D8-A3E391CC74D1}" type="presOf" srcId="{56300D3A-D836-4EC8-AB3C-C71A08972A08}" destId="{D37472CB-4C8B-4830-AD33-44DED0F9D9BA}" srcOrd="0" destOrd="0" presId="urn:microsoft.com/office/officeart/2005/8/layout/venn1"/>
    <dgm:cxn modelId="{55F7285F-C013-4929-9523-9A88AE95D8D5}" srcId="{79271034-B3F4-43FD-B860-47988DE13BBB}" destId="{FA90FB50-6D65-4A73-8089-D65989627E5F}" srcOrd="5" destOrd="0" parTransId="{BC5A6B64-516A-4ACB-808F-15508C68F727}" sibTransId="{B4DC8DD3-FFA1-4885-8B0F-872CDA115AD8}"/>
    <dgm:cxn modelId="{5CCC151D-EDD0-4054-8CE4-1D443943CAE9}" srcId="{79271034-B3F4-43FD-B860-47988DE13BBB}" destId="{67CC7711-9D90-46BA-90B8-FC307DC3473B}" srcOrd="3" destOrd="0" parTransId="{B1FB54F9-188C-474D-8854-064D239FA5F3}" sibTransId="{6469D7A9-3538-4A51-B9F7-800A48C25E9E}"/>
    <dgm:cxn modelId="{EBD7F2C4-B059-4CF2-BA7F-C927729EF687}" type="presOf" srcId="{857BF99A-2798-42DD-B06F-C2B1B46ECDF3}" destId="{106055D7-414B-4D41-BDEE-3169C8A0ABE0}" srcOrd="0" destOrd="0" presId="urn:microsoft.com/office/officeart/2005/8/layout/venn1"/>
    <dgm:cxn modelId="{81D2E8D3-1B3C-4CDB-BF99-5A8B8C790FFD}" type="presOf" srcId="{C6DBFEB1-799D-4402-B683-9DC5D0D44116}" destId="{A0B30BB4-D77E-4867-9AAF-7ACA3D0F2340}" srcOrd="0" destOrd="0" presId="urn:microsoft.com/office/officeart/2005/8/layout/venn1"/>
    <dgm:cxn modelId="{64A3341C-8857-494F-B682-1342847BDE8B}" type="presOf" srcId="{FA90FB50-6D65-4A73-8089-D65989627E5F}" destId="{26E2C2E9-C737-4FD3-A8E7-2492717DAD64}" srcOrd="0" destOrd="0" presId="urn:microsoft.com/office/officeart/2005/8/layout/venn1"/>
    <dgm:cxn modelId="{EB7B92A7-47ED-46B3-BA68-39EF408C81D6}" type="presOf" srcId="{67CC7711-9D90-46BA-90B8-FC307DC3473B}" destId="{9F15E69F-19F0-4CD3-91F1-FB14B9A540B8}" srcOrd="0" destOrd="0" presId="urn:microsoft.com/office/officeart/2005/8/layout/venn1"/>
    <dgm:cxn modelId="{DA833953-E8ED-49B0-9C3F-94F766C16959}" srcId="{79271034-B3F4-43FD-B860-47988DE13BBB}" destId="{56300D3A-D836-4EC8-AB3C-C71A08972A08}" srcOrd="0" destOrd="0" parTransId="{CC15ECBE-FAFB-4C0E-AB9E-4D87A2FF4269}" sibTransId="{E743B596-8F9E-4E01-861F-27FA3A275117}"/>
    <dgm:cxn modelId="{398466B0-7E80-4EB0-BEDD-2FAFA2CAFC1D}" type="presParOf" srcId="{7B337D98-E52A-4CF1-B27D-A39B0DD79880}" destId="{8A5CBD3B-A25B-4B33-B4AE-34553DD3B6BC}" srcOrd="0" destOrd="0" presId="urn:microsoft.com/office/officeart/2005/8/layout/venn1"/>
    <dgm:cxn modelId="{E0872086-5CC8-43BE-9ABE-8CE328E13311}" type="presParOf" srcId="{7B337D98-E52A-4CF1-B27D-A39B0DD79880}" destId="{D37472CB-4C8B-4830-AD33-44DED0F9D9BA}" srcOrd="1" destOrd="0" presId="urn:microsoft.com/office/officeart/2005/8/layout/venn1"/>
    <dgm:cxn modelId="{6E70DE26-F966-4743-9BDE-7BDA0B347CBB}" type="presParOf" srcId="{7B337D98-E52A-4CF1-B27D-A39B0DD79880}" destId="{6D906353-4A35-4AE5-AA97-119816698EAD}" srcOrd="2" destOrd="0" presId="urn:microsoft.com/office/officeart/2005/8/layout/venn1"/>
    <dgm:cxn modelId="{75F24CA5-B838-4CAE-A12E-32CC09280BEB}" type="presParOf" srcId="{7B337D98-E52A-4CF1-B27D-A39B0DD79880}" destId="{682E6619-44FD-4CB3-A821-F68F531D4222}" srcOrd="3" destOrd="0" presId="urn:microsoft.com/office/officeart/2005/8/layout/venn1"/>
    <dgm:cxn modelId="{E0D13EF1-6A51-46B1-A9F7-58B4A9B1FEBF}" type="presParOf" srcId="{7B337D98-E52A-4CF1-B27D-A39B0DD79880}" destId="{8C063A8A-0A82-4745-80D1-D2257A33B43D}" srcOrd="4" destOrd="0" presId="urn:microsoft.com/office/officeart/2005/8/layout/venn1"/>
    <dgm:cxn modelId="{C89841D4-6B23-4E9A-80CA-DF6906593BA8}" type="presParOf" srcId="{7B337D98-E52A-4CF1-B27D-A39B0DD79880}" destId="{A0B30BB4-D77E-4867-9AAF-7ACA3D0F2340}" srcOrd="5" destOrd="0" presId="urn:microsoft.com/office/officeart/2005/8/layout/venn1"/>
    <dgm:cxn modelId="{9850C562-9B1C-4EA5-AD62-DDB8B8590919}" type="presParOf" srcId="{7B337D98-E52A-4CF1-B27D-A39B0DD79880}" destId="{2DD55960-B204-4B43-8288-B94FE016FFCF}" srcOrd="6" destOrd="0" presId="urn:microsoft.com/office/officeart/2005/8/layout/venn1"/>
    <dgm:cxn modelId="{B0A83135-5F0B-4172-9C9C-8D179B3E64C6}" type="presParOf" srcId="{7B337D98-E52A-4CF1-B27D-A39B0DD79880}" destId="{9F15E69F-19F0-4CD3-91F1-FB14B9A540B8}" srcOrd="7" destOrd="0" presId="urn:microsoft.com/office/officeart/2005/8/layout/venn1"/>
    <dgm:cxn modelId="{88BD3727-EE72-4D7B-99DA-D3F90E8CBBE3}" type="presParOf" srcId="{7B337D98-E52A-4CF1-B27D-A39B0DD79880}" destId="{93BDC477-5665-479D-9D79-0125175346FC}" srcOrd="8" destOrd="0" presId="urn:microsoft.com/office/officeart/2005/8/layout/venn1"/>
    <dgm:cxn modelId="{B539E323-01B0-48CD-BE8E-1AA0BCDC01FF}" type="presParOf" srcId="{7B337D98-E52A-4CF1-B27D-A39B0DD79880}" destId="{106055D7-414B-4D41-BDEE-3169C8A0ABE0}" srcOrd="9" destOrd="0" presId="urn:microsoft.com/office/officeart/2005/8/layout/venn1"/>
    <dgm:cxn modelId="{5DF94B78-4C94-4045-B350-79892C0513E3}" type="presParOf" srcId="{7B337D98-E52A-4CF1-B27D-A39B0DD79880}" destId="{0ACCDF2D-A4CE-4505-AD76-F24C8DCB496D}" srcOrd="10" destOrd="0" presId="urn:microsoft.com/office/officeart/2005/8/layout/venn1"/>
    <dgm:cxn modelId="{DFE646C8-BC34-4B76-90CD-319962584AE6}" type="presParOf" srcId="{7B337D98-E52A-4CF1-B27D-A39B0DD79880}" destId="{26E2C2E9-C737-4FD3-A8E7-2492717DAD64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19E7A-0438-49BF-B293-A7E7025D65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CF4A4F92-923B-4A19-8DA2-940D052786B5}">
      <dgm:prSet phldrT="[Testo]" custT="1"/>
      <dgm:spPr/>
      <dgm:t>
        <a:bodyPr/>
        <a:lstStyle/>
        <a:p>
          <a:r>
            <a:rPr lang="it-IT" sz="2000" dirty="0" smtClean="0"/>
            <a:t>Raccolta</a:t>
          </a:r>
          <a:endParaRPr lang="it-IT" sz="2000" dirty="0"/>
        </a:p>
      </dgm:t>
    </dgm:pt>
    <dgm:pt modelId="{A32E4826-6162-422D-B086-E1B42F37CAF9}" type="parTrans" cxnId="{11BB9E94-63BD-4E81-B12A-E10C0163C203}">
      <dgm:prSet/>
      <dgm:spPr/>
      <dgm:t>
        <a:bodyPr/>
        <a:lstStyle/>
        <a:p>
          <a:endParaRPr lang="it-IT" sz="2000"/>
        </a:p>
      </dgm:t>
    </dgm:pt>
    <dgm:pt modelId="{E991ECAA-9141-4C48-970F-18ACD4740C6A}" type="sibTrans" cxnId="{11BB9E94-63BD-4E81-B12A-E10C0163C203}">
      <dgm:prSet/>
      <dgm:spPr/>
      <dgm:t>
        <a:bodyPr/>
        <a:lstStyle/>
        <a:p>
          <a:endParaRPr lang="it-IT" sz="2000"/>
        </a:p>
      </dgm:t>
    </dgm:pt>
    <dgm:pt modelId="{33B90C70-C186-480B-9537-427A0267A679}">
      <dgm:prSet phldrT="[Testo]" custT="1"/>
      <dgm:spPr/>
      <dgm:t>
        <a:bodyPr/>
        <a:lstStyle/>
        <a:p>
          <a:r>
            <a:rPr lang="it-IT" sz="2000" dirty="0" smtClean="0"/>
            <a:t>Elaborazione</a:t>
          </a:r>
          <a:endParaRPr lang="it-IT" sz="2000" dirty="0"/>
        </a:p>
      </dgm:t>
    </dgm:pt>
    <dgm:pt modelId="{6897E51A-4A78-4F33-8B5F-B018AF642305}" type="parTrans" cxnId="{4EF95E9A-82DD-48D9-88B6-96E3A4BCC181}">
      <dgm:prSet/>
      <dgm:spPr/>
      <dgm:t>
        <a:bodyPr/>
        <a:lstStyle/>
        <a:p>
          <a:endParaRPr lang="it-IT" sz="2000"/>
        </a:p>
      </dgm:t>
    </dgm:pt>
    <dgm:pt modelId="{6072D410-9A0D-4572-9868-C0AE30093B8B}" type="sibTrans" cxnId="{4EF95E9A-82DD-48D9-88B6-96E3A4BCC181}">
      <dgm:prSet/>
      <dgm:spPr/>
      <dgm:t>
        <a:bodyPr/>
        <a:lstStyle/>
        <a:p>
          <a:endParaRPr lang="it-IT" sz="2000"/>
        </a:p>
      </dgm:t>
    </dgm:pt>
    <dgm:pt modelId="{6B0884F7-7D98-44E9-9E2F-FDCDD8AF03D5}">
      <dgm:prSet phldrT="[Testo]" custT="1"/>
      <dgm:spPr/>
      <dgm:t>
        <a:bodyPr/>
        <a:lstStyle/>
        <a:p>
          <a:r>
            <a:rPr lang="it-IT" sz="2000" dirty="0" smtClean="0"/>
            <a:t>Interpretazione</a:t>
          </a:r>
          <a:endParaRPr lang="it-IT" sz="2000" dirty="0"/>
        </a:p>
      </dgm:t>
    </dgm:pt>
    <dgm:pt modelId="{22DCB733-FD37-4075-B93E-E793825792B1}" type="parTrans" cxnId="{DB65F550-F77A-4DF7-9B54-A584188614D4}">
      <dgm:prSet/>
      <dgm:spPr/>
      <dgm:t>
        <a:bodyPr/>
        <a:lstStyle/>
        <a:p>
          <a:endParaRPr lang="it-IT" sz="2000"/>
        </a:p>
      </dgm:t>
    </dgm:pt>
    <dgm:pt modelId="{11272084-7781-472F-A2B1-7DAB384E47F0}" type="sibTrans" cxnId="{DB65F550-F77A-4DF7-9B54-A584188614D4}">
      <dgm:prSet/>
      <dgm:spPr/>
      <dgm:t>
        <a:bodyPr/>
        <a:lstStyle/>
        <a:p>
          <a:endParaRPr lang="it-IT" sz="2000"/>
        </a:p>
      </dgm:t>
    </dgm:pt>
    <dgm:pt modelId="{FDB579B6-2B05-4244-B172-B1BC0F9E4278}">
      <dgm:prSet phldrT="[Testo]" custT="1"/>
      <dgm:spPr/>
      <dgm:t>
        <a:bodyPr/>
        <a:lstStyle/>
        <a:p>
          <a:r>
            <a:rPr lang="it-IT" sz="2000" dirty="0" smtClean="0"/>
            <a:t>Generazione</a:t>
          </a:r>
          <a:endParaRPr lang="it-IT" sz="2000" dirty="0"/>
        </a:p>
      </dgm:t>
    </dgm:pt>
    <dgm:pt modelId="{7809C905-65C7-4F4B-A8B3-2462E17B3A2B}" type="parTrans" cxnId="{E2FB397F-94FE-4F1A-8F8A-77F8FFCD3E76}">
      <dgm:prSet/>
      <dgm:spPr/>
      <dgm:t>
        <a:bodyPr/>
        <a:lstStyle/>
        <a:p>
          <a:endParaRPr lang="it-IT" sz="2000"/>
        </a:p>
      </dgm:t>
    </dgm:pt>
    <dgm:pt modelId="{B8CB54FF-41D5-41B3-9F4B-3B3170F432F9}" type="sibTrans" cxnId="{E2FB397F-94FE-4F1A-8F8A-77F8FFCD3E76}">
      <dgm:prSet/>
      <dgm:spPr/>
      <dgm:t>
        <a:bodyPr/>
        <a:lstStyle/>
        <a:p>
          <a:endParaRPr lang="it-IT" sz="2000"/>
        </a:p>
      </dgm:t>
    </dgm:pt>
    <dgm:pt modelId="{3DE661CA-1838-4465-8FE0-181B07C53CCE}">
      <dgm:prSet phldrT="[Testo]" custT="1"/>
      <dgm:spPr/>
      <dgm:t>
        <a:bodyPr/>
        <a:lstStyle/>
        <a:p>
          <a:r>
            <a:rPr lang="it-IT" sz="2000" dirty="0" smtClean="0"/>
            <a:t>Acquisizione</a:t>
          </a:r>
          <a:endParaRPr lang="it-IT" sz="2000" dirty="0"/>
        </a:p>
      </dgm:t>
    </dgm:pt>
    <dgm:pt modelId="{EB94894B-F527-4632-AFB4-0519D0637318}" type="parTrans" cxnId="{9D1E07CF-182F-4807-A15A-44D3AE472912}">
      <dgm:prSet/>
      <dgm:spPr/>
      <dgm:t>
        <a:bodyPr/>
        <a:lstStyle/>
        <a:p>
          <a:endParaRPr lang="it-IT" sz="2000"/>
        </a:p>
      </dgm:t>
    </dgm:pt>
    <dgm:pt modelId="{660E1233-F3A5-4C65-A7A4-268F5AD0B7C4}" type="sibTrans" cxnId="{9D1E07CF-182F-4807-A15A-44D3AE472912}">
      <dgm:prSet/>
      <dgm:spPr/>
      <dgm:t>
        <a:bodyPr/>
        <a:lstStyle/>
        <a:p>
          <a:endParaRPr lang="it-IT" sz="2000"/>
        </a:p>
      </dgm:t>
    </dgm:pt>
    <dgm:pt modelId="{D9F0C72C-23CF-4DFA-92A9-AE233A5D1E49}">
      <dgm:prSet phldrT="[Testo]" custT="1"/>
      <dgm:spPr/>
      <dgm:t>
        <a:bodyPr/>
        <a:lstStyle/>
        <a:p>
          <a:r>
            <a:rPr lang="it-IT" sz="2000" dirty="0" smtClean="0"/>
            <a:t>Memorizzazione</a:t>
          </a:r>
          <a:endParaRPr lang="it-IT" sz="2000" dirty="0"/>
        </a:p>
      </dgm:t>
    </dgm:pt>
    <dgm:pt modelId="{1F7C9F2D-4894-40F8-9AA0-8970F7B94911}" type="parTrans" cxnId="{D38FE354-C496-4AD7-864D-DBB9627A8D17}">
      <dgm:prSet/>
      <dgm:spPr/>
      <dgm:t>
        <a:bodyPr/>
        <a:lstStyle/>
        <a:p>
          <a:endParaRPr lang="it-IT" sz="2000"/>
        </a:p>
      </dgm:t>
    </dgm:pt>
    <dgm:pt modelId="{4E98DE50-7A85-4199-BBCF-DC69C388F7DF}" type="sibTrans" cxnId="{D38FE354-C496-4AD7-864D-DBB9627A8D17}">
      <dgm:prSet/>
      <dgm:spPr/>
      <dgm:t>
        <a:bodyPr/>
        <a:lstStyle/>
        <a:p>
          <a:endParaRPr lang="it-IT" sz="2000"/>
        </a:p>
      </dgm:t>
    </dgm:pt>
    <dgm:pt modelId="{2BC3A962-2C4D-477E-B351-D631F3D0445A}">
      <dgm:prSet phldrT="[Testo]" custT="1"/>
      <dgm:spPr/>
      <dgm:t>
        <a:bodyPr/>
        <a:lstStyle/>
        <a:p>
          <a:r>
            <a:rPr lang="it-IT" sz="2000" dirty="0" smtClean="0"/>
            <a:t>Estrazione</a:t>
          </a:r>
          <a:endParaRPr lang="it-IT" sz="2000" dirty="0"/>
        </a:p>
      </dgm:t>
    </dgm:pt>
    <dgm:pt modelId="{BC11B62C-13AC-4EB1-99E4-5136E84BAB97}" type="parTrans" cxnId="{008E47BF-3F05-4D5E-B140-7BD775F96A34}">
      <dgm:prSet/>
      <dgm:spPr/>
      <dgm:t>
        <a:bodyPr/>
        <a:lstStyle/>
        <a:p>
          <a:endParaRPr lang="it-IT" sz="2000"/>
        </a:p>
      </dgm:t>
    </dgm:pt>
    <dgm:pt modelId="{DEBA64CC-37A5-4E5A-983A-9F04C9EB4344}" type="sibTrans" cxnId="{008E47BF-3F05-4D5E-B140-7BD775F96A34}">
      <dgm:prSet/>
      <dgm:spPr/>
      <dgm:t>
        <a:bodyPr/>
        <a:lstStyle/>
        <a:p>
          <a:endParaRPr lang="it-IT" sz="2000"/>
        </a:p>
      </dgm:t>
    </dgm:pt>
    <dgm:pt modelId="{4B63F1F7-54AB-48A5-9D56-7AD9A7217AC7}">
      <dgm:prSet phldrT="[Testo]" custT="1"/>
      <dgm:spPr/>
      <dgm:t>
        <a:bodyPr/>
        <a:lstStyle/>
        <a:p>
          <a:r>
            <a:rPr lang="it-IT" sz="2000" dirty="0" smtClean="0"/>
            <a:t>Integrazione</a:t>
          </a:r>
          <a:endParaRPr lang="it-IT" sz="2000" dirty="0"/>
        </a:p>
      </dgm:t>
    </dgm:pt>
    <dgm:pt modelId="{9ED95229-BC3B-4022-88CA-6692EFE2E9C5}" type="parTrans" cxnId="{2ABC38F6-F646-432D-8D3D-9C15CC702933}">
      <dgm:prSet/>
      <dgm:spPr/>
      <dgm:t>
        <a:bodyPr/>
        <a:lstStyle/>
        <a:p>
          <a:endParaRPr lang="it-IT" sz="2000"/>
        </a:p>
      </dgm:t>
    </dgm:pt>
    <dgm:pt modelId="{56B0E547-7984-4474-907C-E9DAE8F94A05}" type="sibTrans" cxnId="{2ABC38F6-F646-432D-8D3D-9C15CC702933}">
      <dgm:prSet/>
      <dgm:spPr/>
      <dgm:t>
        <a:bodyPr/>
        <a:lstStyle/>
        <a:p>
          <a:endParaRPr lang="it-IT" sz="2000"/>
        </a:p>
      </dgm:t>
    </dgm:pt>
    <dgm:pt modelId="{80019760-C42E-4DCD-AA9C-F4B0F573EDBC}">
      <dgm:prSet phldrT="[Testo]" custT="1"/>
      <dgm:spPr/>
      <dgm:t>
        <a:bodyPr/>
        <a:lstStyle/>
        <a:p>
          <a:r>
            <a:rPr lang="it-IT" sz="2000" dirty="0" smtClean="0"/>
            <a:t>Analisi</a:t>
          </a:r>
          <a:endParaRPr lang="it-IT" sz="2000" dirty="0"/>
        </a:p>
      </dgm:t>
    </dgm:pt>
    <dgm:pt modelId="{1CBE8C3C-E490-4753-A1F5-F6D4FFAE2329}" type="parTrans" cxnId="{E3D66D01-359C-42AB-81AE-EB011A5BE0ED}">
      <dgm:prSet/>
      <dgm:spPr/>
      <dgm:t>
        <a:bodyPr/>
        <a:lstStyle/>
        <a:p>
          <a:endParaRPr lang="it-IT" sz="2000"/>
        </a:p>
      </dgm:t>
    </dgm:pt>
    <dgm:pt modelId="{E31928C9-4255-4A62-B32C-88FE64232D25}" type="sibTrans" cxnId="{E3D66D01-359C-42AB-81AE-EB011A5BE0ED}">
      <dgm:prSet/>
      <dgm:spPr/>
      <dgm:t>
        <a:bodyPr/>
        <a:lstStyle/>
        <a:p>
          <a:endParaRPr lang="it-IT" sz="2000"/>
        </a:p>
      </dgm:t>
    </dgm:pt>
    <dgm:pt modelId="{E67FB347-B65C-4AB0-AE63-347D9893C80D}">
      <dgm:prSet phldrT="[Testo]" custT="1"/>
      <dgm:spPr/>
      <dgm:t>
        <a:bodyPr/>
        <a:lstStyle/>
        <a:p>
          <a:r>
            <a:rPr lang="it-IT" sz="2000" dirty="0" smtClean="0"/>
            <a:t>Interpretazione</a:t>
          </a:r>
          <a:endParaRPr lang="it-IT" sz="2000" dirty="0"/>
        </a:p>
      </dgm:t>
    </dgm:pt>
    <dgm:pt modelId="{CD365E87-5770-406A-B3D5-90250D7786AF}" type="parTrans" cxnId="{516E7DBD-87F4-4D18-8063-9DD960E6B2DB}">
      <dgm:prSet/>
      <dgm:spPr/>
      <dgm:t>
        <a:bodyPr/>
        <a:lstStyle/>
        <a:p>
          <a:endParaRPr lang="it-IT" sz="2000"/>
        </a:p>
      </dgm:t>
    </dgm:pt>
    <dgm:pt modelId="{1AEF1767-39EB-4300-B726-6DB1E04D0910}" type="sibTrans" cxnId="{516E7DBD-87F4-4D18-8063-9DD960E6B2DB}">
      <dgm:prSet/>
      <dgm:spPr/>
      <dgm:t>
        <a:bodyPr/>
        <a:lstStyle/>
        <a:p>
          <a:endParaRPr lang="it-IT" sz="2000"/>
        </a:p>
      </dgm:t>
    </dgm:pt>
    <dgm:pt modelId="{08C881F8-83D0-442D-B559-B7E4798B87F7}">
      <dgm:prSet phldrT="[Testo]" custT="1"/>
      <dgm:spPr/>
      <dgm:t>
        <a:bodyPr/>
        <a:lstStyle/>
        <a:p>
          <a:r>
            <a:rPr lang="it-IT" sz="2000" dirty="0" smtClean="0"/>
            <a:t>Decisione</a:t>
          </a:r>
          <a:endParaRPr lang="it-IT" sz="2000" dirty="0"/>
        </a:p>
      </dgm:t>
    </dgm:pt>
    <dgm:pt modelId="{99285878-027A-48C6-8325-63E0BB8C095E}" type="parTrans" cxnId="{5BAFF6D1-50B3-4CAA-A6C1-7420A06B501C}">
      <dgm:prSet/>
      <dgm:spPr/>
      <dgm:t>
        <a:bodyPr/>
        <a:lstStyle/>
        <a:p>
          <a:endParaRPr lang="it-IT" sz="2000"/>
        </a:p>
      </dgm:t>
    </dgm:pt>
    <dgm:pt modelId="{6990D4AB-EFE4-48E7-8969-658E7942E83B}" type="sibTrans" cxnId="{5BAFF6D1-50B3-4CAA-A6C1-7420A06B501C}">
      <dgm:prSet/>
      <dgm:spPr/>
      <dgm:t>
        <a:bodyPr/>
        <a:lstStyle/>
        <a:p>
          <a:endParaRPr lang="it-IT" sz="2000"/>
        </a:p>
      </dgm:t>
    </dgm:pt>
    <dgm:pt modelId="{57678167-CEAA-4094-B66E-0552EE17B492}" type="pres">
      <dgm:prSet presAssocID="{39819E7A-0438-49BF-B293-A7E7025D6566}" presName="linear" presStyleCnt="0">
        <dgm:presLayoutVars>
          <dgm:animLvl val="lvl"/>
          <dgm:resizeHandles val="exact"/>
        </dgm:presLayoutVars>
      </dgm:prSet>
      <dgm:spPr/>
    </dgm:pt>
    <dgm:pt modelId="{AC6DB383-64CA-463D-B7E0-39F40B970285}" type="pres">
      <dgm:prSet presAssocID="{CF4A4F92-923B-4A19-8DA2-940D052786B5}" presName="parentText" presStyleLbl="node1" presStyleIdx="0" presStyleCnt="3" custScaleY="37405" custLinFactNeighborY="-106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E61758-9168-47DB-947E-4CA04EEE95FA}" type="pres">
      <dgm:prSet presAssocID="{CF4A4F92-923B-4A19-8DA2-940D052786B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68989D-3D3A-43C8-8F9C-E7E5806CE0A2}" type="pres">
      <dgm:prSet presAssocID="{33B90C70-C186-480B-9537-427A0267A679}" presName="parentText" presStyleLbl="node1" presStyleIdx="1" presStyleCnt="3" custScaleY="388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2E14B4-2F41-4BCF-A6F0-4952DB472417}" type="pres">
      <dgm:prSet presAssocID="{33B90C70-C186-480B-9537-427A0267A67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EFE247-D91C-4947-B34F-3450C6DCC557}" type="pres">
      <dgm:prSet presAssocID="{6B0884F7-7D98-44E9-9E2F-FDCDD8AF03D5}" presName="parentText" presStyleLbl="node1" presStyleIdx="2" presStyleCnt="3" custScaleY="4999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7AEAD1-5F57-4BB2-A120-017F201E3327}" type="pres">
      <dgm:prSet presAssocID="{6B0884F7-7D98-44E9-9E2F-FDCDD8AF03D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11AD516-8E32-4785-A20B-F2568C37807C}" type="presOf" srcId="{FDB579B6-2B05-4244-B172-B1BC0F9E4278}" destId="{46E61758-9168-47DB-947E-4CA04EEE95FA}" srcOrd="0" destOrd="0" presId="urn:microsoft.com/office/officeart/2005/8/layout/vList2"/>
    <dgm:cxn modelId="{9D1E07CF-182F-4807-A15A-44D3AE472912}" srcId="{CF4A4F92-923B-4A19-8DA2-940D052786B5}" destId="{3DE661CA-1838-4465-8FE0-181B07C53CCE}" srcOrd="1" destOrd="0" parTransId="{EB94894B-F527-4632-AFB4-0519D0637318}" sibTransId="{660E1233-F3A5-4C65-A7A4-268F5AD0B7C4}"/>
    <dgm:cxn modelId="{DB65F550-F77A-4DF7-9B54-A584188614D4}" srcId="{39819E7A-0438-49BF-B293-A7E7025D6566}" destId="{6B0884F7-7D98-44E9-9E2F-FDCDD8AF03D5}" srcOrd="2" destOrd="0" parTransId="{22DCB733-FD37-4075-B93E-E793825792B1}" sibTransId="{11272084-7781-472F-A2B1-7DAB384E47F0}"/>
    <dgm:cxn modelId="{4EF4547A-6442-4F62-838E-2F0B66F344C8}" type="presOf" srcId="{D9F0C72C-23CF-4DFA-92A9-AE233A5D1E49}" destId="{46E61758-9168-47DB-947E-4CA04EEE95FA}" srcOrd="0" destOrd="2" presId="urn:microsoft.com/office/officeart/2005/8/layout/vList2"/>
    <dgm:cxn modelId="{728F0B1A-83DB-497E-9192-800888547CA9}" type="presOf" srcId="{33B90C70-C186-480B-9537-427A0267A679}" destId="{F768989D-3D3A-43C8-8F9C-E7E5806CE0A2}" srcOrd="0" destOrd="0" presId="urn:microsoft.com/office/officeart/2005/8/layout/vList2"/>
    <dgm:cxn modelId="{698A070B-E1A4-4457-ABB2-7BD2B7B0DE2B}" type="presOf" srcId="{3DE661CA-1838-4465-8FE0-181B07C53CCE}" destId="{46E61758-9168-47DB-947E-4CA04EEE95FA}" srcOrd="0" destOrd="1" presId="urn:microsoft.com/office/officeart/2005/8/layout/vList2"/>
    <dgm:cxn modelId="{11BB9E94-63BD-4E81-B12A-E10C0163C203}" srcId="{39819E7A-0438-49BF-B293-A7E7025D6566}" destId="{CF4A4F92-923B-4A19-8DA2-940D052786B5}" srcOrd="0" destOrd="0" parTransId="{A32E4826-6162-422D-B086-E1B42F37CAF9}" sibTransId="{E991ECAA-9141-4C48-970F-18ACD4740C6A}"/>
    <dgm:cxn modelId="{008E47BF-3F05-4D5E-B140-7BD775F96A34}" srcId="{33B90C70-C186-480B-9537-427A0267A679}" destId="{2BC3A962-2C4D-477E-B351-D631F3D0445A}" srcOrd="0" destOrd="0" parTransId="{BC11B62C-13AC-4EB1-99E4-5136E84BAB97}" sibTransId="{DEBA64CC-37A5-4E5A-983A-9F04C9EB4344}"/>
    <dgm:cxn modelId="{D38FE354-C496-4AD7-864D-DBB9627A8D17}" srcId="{CF4A4F92-923B-4A19-8DA2-940D052786B5}" destId="{D9F0C72C-23CF-4DFA-92A9-AE233A5D1E49}" srcOrd="2" destOrd="0" parTransId="{1F7C9F2D-4894-40F8-9AA0-8970F7B94911}" sibTransId="{4E98DE50-7A85-4199-BBCF-DC69C388F7DF}"/>
    <dgm:cxn modelId="{C7221996-9CC4-4F40-8912-7F4C4E50D035}" type="presOf" srcId="{80019760-C42E-4DCD-AA9C-F4B0F573EDBC}" destId="{8F2E14B4-2F41-4BCF-A6F0-4952DB472417}" srcOrd="0" destOrd="2" presId="urn:microsoft.com/office/officeart/2005/8/layout/vList2"/>
    <dgm:cxn modelId="{E2FB397F-94FE-4F1A-8F8A-77F8FFCD3E76}" srcId="{CF4A4F92-923B-4A19-8DA2-940D052786B5}" destId="{FDB579B6-2B05-4244-B172-B1BC0F9E4278}" srcOrd="0" destOrd="0" parTransId="{7809C905-65C7-4F4B-A8B3-2462E17B3A2B}" sibTransId="{B8CB54FF-41D5-41B3-9F4B-3B3170F432F9}"/>
    <dgm:cxn modelId="{E3D66D01-359C-42AB-81AE-EB011A5BE0ED}" srcId="{33B90C70-C186-480B-9537-427A0267A679}" destId="{80019760-C42E-4DCD-AA9C-F4B0F573EDBC}" srcOrd="2" destOrd="0" parTransId="{1CBE8C3C-E490-4753-A1F5-F6D4FFAE2329}" sibTransId="{E31928C9-4255-4A62-B32C-88FE64232D25}"/>
    <dgm:cxn modelId="{1DFA5F5F-E098-4D50-88C5-2E9A68450C79}" type="presOf" srcId="{CF4A4F92-923B-4A19-8DA2-940D052786B5}" destId="{AC6DB383-64CA-463D-B7E0-39F40B970285}" srcOrd="0" destOrd="0" presId="urn:microsoft.com/office/officeart/2005/8/layout/vList2"/>
    <dgm:cxn modelId="{1E106291-5101-495A-A604-EDFA7899D7E3}" type="presOf" srcId="{6B0884F7-7D98-44E9-9E2F-FDCDD8AF03D5}" destId="{7AEFE247-D91C-4947-B34F-3450C6DCC557}" srcOrd="0" destOrd="0" presId="urn:microsoft.com/office/officeart/2005/8/layout/vList2"/>
    <dgm:cxn modelId="{516E7DBD-87F4-4D18-8063-9DD960E6B2DB}" srcId="{6B0884F7-7D98-44E9-9E2F-FDCDD8AF03D5}" destId="{E67FB347-B65C-4AB0-AE63-347D9893C80D}" srcOrd="0" destOrd="0" parTransId="{CD365E87-5770-406A-B3D5-90250D7786AF}" sibTransId="{1AEF1767-39EB-4300-B726-6DB1E04D0910}"/>
    <dgm:cxn modelId="{5BAFF6D1-50B3-4CAA-A6C1-7420A06B501C}" srcId="{6B0884F7-7D98-44E9-9E2F-FDCDD8AF03D5}" destId="{08C881F8-83D0-442D-B559-B7E4798B87F7}" srcOrd="1" destOrd="0" parTransId="{99285878-027A-48C6-8325-63E0BB8C095E}" sibTransId="{6990D4AB-EFE4-48E7-8969-658E7942E83B}"/>
    <dgm:cxn modelId="{4A9D45B3-283E-4E90-8D00-5CC093B980EC}" type="presOf" srcId="{39819E7A-0438-49BF-B293-A7E7025D6566}" destId="{57678167-CEAA-4094-B66E-0552EE17B492}" srcOrd="0" destOrd="0" presId="urn:microsoft.com/office/officeart/2005/8/layout/vList2"/>
    <dgm:cxn modelId="{2ABC38F6-F646-432D-8D3D-9C15CC702933}" srcId="{33B90C70-C186-480B-9537-427A0267A679}" destId="{4B63F1F7-54AB-48A5-9D56-7AD9A7217AC7}" srcOrd="1" destOrd="0" parTransId="{9ED95229-BC3B-4022-88CA-6692EFE2E9C5}" sibTransId="{56B0E547-7984-4474-907C-E9DAE8F94A05}"/>
    <dgm:cxn modelId="{C6DC6803-B687-4B36-93A0-F0D8D5BC812D}" type="presOf" srcId="{E67FB347-B65C-4AB0-AE63-347D9893C80D}" destId="{CC7AEAD1-5F57-4BB2-A120-017F201E3327}" srcOrd="0" destOrd="0" presId="urn:microsoft.com/office/officeart/2005/8/layout/vList2"/>
    <dgm:cxn modelId="{4EF95E9A-82DD-48D9-88B6-96E3A4BCC181}" srcId="{39819E7A-0438-49BF-B293-A7E7025D6566}" destId="{33B90C70-C186-480B-9537-427A0267A679}" srcOrd="1" destOrd="0" parTransId="{6897E51A-4A78-4F33-8B5F-B018AF642305}" sibTransId="{6072D410-9A0D-4572-9868-C0AE30093B8B}"/>
    <dgm:cxn modelId="{575B14C5-A4DC-4FB4-A92A-E6862CC612B7}" type="presOf" srcId="{4B63F1F7-54AB-48A5-9D56-7AD9A7217AC7}" destId="{8F2E14B4-2F41-4BCF-A6F0-4952DB472417}" srcOrd="0" destOrd="1" presId="urn:microsoft.com/office/officeart/2005/8/layout/vList2"/>
    <dgm:cxn modelId="{DECCEC37-98BE-40EC-B031-C732D840A015}" type="presOf" srcId="{2BC3A962-2C4D-477E-B351-D631F3D0445A}" destId="{8F2E14B4-2F41-4BCF-A6F0-4952DB472417}" srcOrd="0" destOrd="0" presId="urn:microsoft.com/office/officeart/2005/8/layout/vList2"/>
    <dgm:cxn modelId="{8DF0CDBE-F144-4909-937B-DCEA9A89217F}" type="presOf" srcId="{08C881F8-83D0-442D-B559-B7E4798B87F7}" destId="{CC7AEAD1-5F57-4BB2-A120-017F201E3327}" srcOrd="0" destOrd="1" presId="urn:microsoft.com/office/officeart/2005/8/layout/vList2"/>
    <dgm:cxn modelId="{2CA558EE-FA27-4620-97C9-11976B293A6E}" type="presParOf" srcId="{57678167-CEAA-4094-B66E-0552EE17B492}" destId="{AC6DB383-64CA-463D-B7E0-39F40B970285}" srcOrd="0" destOrd="0" presId="urn:microsoft.com/office/officeart/2005/8/layout/vList2"/>
    <dgm:cxn modelId="{CBC92201-9924-4143-8F83-B260429ABCF9}" type="presParOf" srcId="{57678167-CEAA-4094-B66E-0552EE17B492}" destId="{46E61758-9168-47DB-947E-4CA04EEE95FA}" srcOrd="1" destOrd="0" presId="urn:microsoft.com/office/officeart/2005/8/layout/vList2"/>
    <dgm:cxn modelId="{894C7FBF-3CFB-481B-82F1-D176B3706B58}" type="presParOf" srcId="{57678167-CEAA-4094-B66E-0552EE17B492}" destId="{F768989D-3D3A-43C8-8F9C-E7E5806CE0A2}" srcOrd="2" destOrd="0" presId="urn:microsoft.com/office/officeart/2005/8/layout/vList2"/>
    <dgm:cxn modelId="{D9EBE0D6-E999-4969-9D73-E234B539F7B2}" type="presParOf" srcId="{57678167-CEAA-4094-B66E-0552EE17B492}" destId="{8F2E14B4-2F41-4BCF-A6F0-4952DB472417}" srcOrd="3" destOrd="0" presId="urn:microsoft.com/office/officeart/2005/8/layout/vList2"/>
    <dgm:cxn modelId="{B1FAFE90-1DE2-4102-8434-C13EBA4B3ED7}" type="presParOf" srcId="{57678167-CEAA-4094-B66E-0552EE17B492}" destId="{7AEFE247-D91C-4947-B34F-3450C6DCC557}" srcOrd="4" destOrd="0" presId="urn:microsoft.com/office/officeart/2005/8/layout/vList2"/>
    <dgm:cxn modelId="{730C039C-5C60-4A2B-ADC9-B20AD3B4E037}" type="presParOf" srcId="{57678167-CEAA-4094-B66E-0552EE17B492}" destId="{CC7AEAD1-5F57-4BB2-A120-017F201E332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01F4DF-4435-4B23-8048-C4441028124F}" type="doc">
      <dgm:prSet loTypeId="urn:microsoft.com/office/officeart/2005/8/layout/arrow6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1496B140-99FE-477A-B42A-5E0D8D43EB93}">
      <dgm:prSet phldrT="[Testo]" custT="1"/>
      <dgm:spPr/>
      <dgm:t>
        <a:bodyPr/>
        <a:lstStyle/>
        <a:p>
          <a:r>
            <a:rPr lang="it-IT" sz="1800" dirty="0" smtClean="0">
              <a:solidFill>
                <a:srgbClr val="06588E"/>
              </a:solidFill>
            </a:rPr>
            <a:t>grazie alle attività di </a:t>
          </a:r>
          <a:r>
            <a:rPr lang="it-IT" sz="1800" b="1" dirty="0" smtClean="0">
              <a:solidFill>
                <a:srgbClr val="06588E"/>
              </a:solidFill>
            </a:rPr>
            <a:t>controllo</a:t>
          </a:r>
          <a:r>
            <a:rPr lang="it-IT" sz="1800" dirty="0" smtClean="0">
              <a:solidFill>
                <a:srgbClr val="06588E"/>
              </a:solidFill>
            </a:rPr>
            <a:t> che il Garante potrà effettuare in questi ambiti</a:t>
          </a:r>
          <a:endParaRPr lang="it-IT" sz="1800" dirty="0">
            <a:solidFill>
              <a:srgbClr val="06588E"/>
            </a:solidFill>
          </a:endParaRPr>
        </a:p>
      </dgm:t>
    </dgm:pt>
    <dgm:pt modelId="{8BC85B7A-6A06-40B2-A2D1-416CCE29FBBF}" type="parTrans" cxnId="{BA4FD0CA-B982-4FBA-9074-9DBF31CE5C4C}">
      <dgm:prSet/>
      <dgm:spPr/>
      <dgm:t>
        <a:bodyPr/>
        <a:lstStyle/>
        <a:p>
          <a:endParaRPr lang="it-IT">
            <a:solidFill>
              <a:srgbClr val="06588E"/>
            </a:solidFill>
          </a:endParaRPr>
        </a:p>
      </dgm:t>
    </dgm:pt>
    <dgm:pt modelId="{76DD5214-5A02-4F69-8EB3-3D0035392C28}" type="sibTrans" cxnId="{BA4FD0CA-B982-4FBA-9074-9DBF31CE5C4C}">
      <dgm:prSet/>
      <dgm:spPr/>
      <dgm:t>
        <a:bodyPr/>
        <a:lstStyle/>
        <a:p>
          <a:endParaRPr lang="it-IT">
            <a:solidFill>
              <a:srgbClr val="06588E"/>
            </a:solidFill>
          </a:endParaRPr>
        </a:p>
      </dgm:t>
    </dgm:pt>
    <dgm:pt modelId="{8428AD35-8DD7-4267-B7C6-585E9872692C}">
      <dgm:prSet phldrT="[Testo]" custT="1"/>
      <dgm:spPr/>
      <dgm:t>
        <a:bodyPr/>
        <a:lstStyle/>
        <a:p>
          <a:r>
            <a:rPr lang="it-IT" sz="1800" dirty="0" smtClean="0">
              <a:solidFill>
                <a:srgbClr val="06588E"/>
              </a:solidFill>
            </a:rPr>
            <a:t>attraverso i </a:t>
          </a:r>
          <a:r>
            <a:rPr lang="it-IT" sz="1800" b="1" dirty="0" smtClean="0">
              <a:solidFill>
                <a:srgbClr val="06588E"/>
              </a:solidFill>
            </a:rPr>
            <a:t>pareri</a:t>
          </a:r>
          <a:r>
            <a:rPr lang="it-IT" sz="1800" dirty="0" smtClean="0">
              <a:solidFill>
                <a:srgbClr val="06588E"/>
              </a:solidFill>
            </a:rPr>
            <a:t> resi a seguito di consultazione preventiva </a:t>
          </a:r>
        </a:p>
        <a:p>
          <a:r>
            <a:rPr lang="it-IT" sz="1800" dirty="0" smtClean="0">
              <a:solidFill>
                <a:srgbClr val="06588E"/>
              </a:solidFill>
            </a:rPr>
            <a:t>(art. 36 RGPD)</a:t>
          </a:r>
          <a:endParaRPr lang="it-IT" sz="1800" dirty="0">
            <a:solidFill>
              <a:srgbClr val="06588E"/>
            </a:solidFill>
          </a:endParaRPr>
        </a:p>
      </dgm:t>
    </dgm:pt>
    <dgm:pt modelId="{8E3305F7-B7A8-47A8-8897-37131E804EE9}" type="parTrans" cxnId="{45606ECF-8C14-4BDC-A510-69A60F86AF79}">
      <dgm:prSet/>
      <dgm:spPr/>
      <dgm:t>
        <a:bodyPr/>
        <a:lstStyle/>
        <a:p>
          <a:endParaRPr lang="it-IT">
            <a:solidFill>
              <a:srgbClr val="06588E"/>
            </a:solidFill>
          </a:endParaRPr>
        </a:p>
      </dgm:t>
    </dgm:pt>
    <dgm:pt modelId="{184B1AA0-4052-4A8E-AAC6-CFD8E99EA97A}" type="sibTrans" cxnId="{45606ECF-8C14-4BDC-A510-69A60F86AF79}">
      <dgm:prSet/>
      <dgm:spPr/>
      <dgm:t>
        <a:bodyPr/>
        <a:lstStyle/>
        <a:p>
          <a:endParaRPr lang="it-IT">
            <a:solidFill>
              <a:srgbClr val="06588E"/>
            </a:solidFill>
          </a:endParaRPr>
        </a:p>
      </dgm:t>
    </dgm:pt>
    <dgm:pt modelId="{7EDA9A20-36B5-4C37-8313-C725102AA43F}" type="pres">
      <dgm:prSet presAssocID="{C101F4DF-4435-4B23-8048-C4441028124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F2E44B8-03E4-4BCA-B870-F69E3DB00E43}" type="pres">
      <dgm:prSet presAssocID="{C101F4DF-4435-4B23-8048-C4441028124F}" presName="ribbon" presStyleLbl="node1" presStyleIdx="0" presStyleCnt="1" custScaleX="141045"/>
      <dgm:spPr>
        <a:gradFill flip="none"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it-IT"/>
        </a:p>
      </dgm:t>
    </dgm:pt>
    <dgm:pt modelId="{5B482853-2F57-4B76-AADA-FE702D61AE48}" type="pres">
      <dgm:prSet presAssocID="{C101F4DF-4435-4B23-8048-C4441028124F}" presName="leftArrowText" presStyleLbl="node1" presStyleIdx="0" presStyleCnt="1" custScaleX="149854" custLinFactNeighborX="-33260" custLinFactNeighborY="133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7A74EB-3C9C-4E07-90E8-C27751CB1DF2}" type="pres">
      <dgm:prSet presAssocID="{C101F4DF-4435-4B23-8048-C4441028124F}" presName="rightArrowText" presStyleLbl="node1" presStyleIdx="0" presStyleCnt="1" custScaleX="154776" custLinFactNeighborX="28813" custLinFactNeighborY="504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555D90F-E3A4-442A-B1A5-44DB26E5CE3B}" type="presOf" srcId="{1496B140-99FE-477A-B42A-5E0D8D43EB93}" destId="{5B482853-2F57-4B76-AADA-FE702D61AE48}" srcOrd="0" destOrd="0" presId="urn:microsoft.com/office/officeart/2005/8/layout/arrow6"/>
    <dgm:cxn modelId="{28093DA9-8AB5-4A2E-B63A-88ECFD5D1A7D}" type="presOf" srcId="{8428AD35-8DD7-4267-B7C6-585E9872692C}" destId="{BB7A74EB-3C9C-4E07-90E8-C27751CB1DF2}" srcOrd="0" destOrd="0" presId="urn:microsoft.com/office/officeart/2005/8/layout/arrow6"/>
    <dgm:cxn modelId="{45606ECF-8C14-4BDC-A510-69A60F86AF79}" srcId="{C101F4DF-4435-4B23-8048-C4441028124F}" destId="{8428AD35-8DD7-4267-B7C6-585E9872692C}" srcOrd="1" destOrd="0" parTransId="{8E3305F7-B7A8-47A8-8897-37131E804EE9}" sibTransId="{184B1AA0-4052-4A8E-AAC6-CFD8E99EA97A}"/>
    <dgm:cxn modelId="{3521E66B-7634-44DC-BDC1-DD36461AA64C}" type="presOf" srcId="{C101F4DF-4435-4B23-8048-C4441028124F}" destId="{7EDA9A20-36B5-4C37-8313-C725102AA43F}" srcOrd="0" destOrd="0" presId="urn:microsoft.com/office/officeart/2005/8/layout/arrow6"/>
    <dgm:cxn modelId="{BA4FD0CA-B982-4FBA-9074-9DBF31CE5C4C}" srcId="{C101F4DF-4435-4B23-8048-C4441028124F}" destId="{1496B140-99FE-477A-B42A-5E0D8D43EB93}" srcOrd="0" destOrd="0" parTransId="{8BC85B7A-6A06-40B2-A2D1-416CCE29FBBF}" sibTransId="{76DD5214-5A02-4F69-8EB3-3D0035392C28}"/>
    <dgm:cxn modelId="{D9820A91-E4F5-4CBB-9AA8-B3B76FB64806}" type="presParOf" srcId="{7EDA9A20-36B5-4C37-8313-C725102AA43F}" destId="{CF2E44B8-03E4-4BCA-B870-F69E3DB00E43}" srcOrd="0" destOrd="0" presId="urn:microsoft.com/office/officeart/2005/8/layout/arrow6"/>
    <dgm:cxn modelId="{86D9E430-9032-4811-BB71-00EB8614AC6D}" type="presParOf" srcId="{7EDA9A20-36B5-4C37-8313-C725102AA43F}" destId="{5B482853-2F57-4B76-AADA-FE702D61AE48}" srcOrd="1" destOrd="0" presId="urn:microsoft.com/office/officeart/2005/8/layout/arrow6"/>
    <dgm:cxn modelId="{C1864CD8-BCC4-476D-A91C-5F04AE9215F9}" type="presParOf" srcId="{7EDA9A20-36B5-4C37-8313-C725102AA43F}" destId="{BB7A74EB-3C9C-4E07-90E8-C27751CB1DF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A109F4-D1AF-4886-BE9A-64D2C093AF35}" type="doc">
      <dgm:prSet loTypeId="urn:microsoft.com/office/officeart/2005/8/layout/h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F3C0373-24BE-402F-AAEA-CE2DFC92F60D}">
      <dgm:prSet phldrT="[Testo]" custT="1"/>
      <dgm:spPr/>
      <dgm:t>
        <a:bodyPr/>
        <a:lstStyle/>
        <a:p>
          <a:r>
            <a:rPr lang="it-IT" sz="2000" cap="small" baseline="0" dirty="0" smtClean="0"/>
            <a:t>la gestione dei rischi legati all’utilizzo di tecnologie innovative come l’intelligenza artificiale e la tecnologia di contabilità distribuita (DLT) </a:t>
          </a:r>
        </a:p>
        <a:p>
          <a:r>
            <a:rPr lang="it-IT" sz="2000" cap="small" baseline="0" dirty="0" smtClean="0"/>
            <a:t>(</a:t>
          </a:r>
          <a:r>
            <a:rPr lang="it-IT" sz="2000" cap="small" baseline="0" dirty="0" err="1" smtClean="0"/>
            <a:t>Racc</a:t>
          </a:r>
          <a:r>
            <a:rPr lang="it-IT" sz="2000" cap="small" baseline="0" dirty="0" smtClean="0"/>
            <a:t>. 1-12)</a:t>
          </a:r>
          <a:endParaRPr lang="it-IT" sz="2000" cap="small" baseline="0" dirty="0"/>
        </a:p>
      </dgm:t>
    </dgm:pt>
    <dgm:pt modelId="{D6C5C069-F8BA-471D-BB00-ECADF961BD08}" type="parTrans" cxnId="{BA83750D-D054-4FE6-B510-6CC040AC7820}">
      <dgm:prSet/>
      <dgm:spPr/>
      <dgm:t>
        <a:bodyPr/>
        <a:lstStyle/>
        <a:p>
          <a:endParaRPr lang="it-IT" sz="2000" cap="small" baseline="0">
            <a:solidFill>
              <a:srgbClr val="002060"/>
            </a:solidFill>
          </a:endParaRPr>
        </a:p>
      </dgm:t>
    </dgm:pt>
    <dgm:pt modelId="{1687398D-5CBF-4F88-8F75-4824346F9865}" type="sibTrans" cxnId="{BA83750D-D054-4FE6-B510-6CC040AC7820}">
      <dgm:prSet/>
      <dgm:spPr/>
      <dgm:t>
        <a:bodyPr/>
        <a:lstStyle/>
        <a:p>
          <a:endParaRPr lang="it-IT" sz="2000" cap="small" baseline="0">
            <a:solidFill>
              <a:srgbClr val="002060"/>
            </a:solidFill>
          </a:endParaRPr>
        </a:p>
      </dgm:t>
    </dgm:pt>
    <dgm:pt modelId="{D139A2BF-1612-4AA5-872A-B59532D92792}">
      <dgm:prSet phldrT="[Testo]" custT="1"/>
      <dgm:spPr/>
      <dgm:t>
        <a:bodyPr/>
        <a:lstStyle/>
        <a:p>
          <a:r>
            <a:rPr lang="it-IT" sz="2000" cap="small" baseline="0" dirty="0" smtClean="0"/>
            <a:t>l’armonizzazione della normativa a livello UE, al fine di garantire parità di condizioni ai diversi operatori del settore finanziario nell’utilizzo delle nuove tecnologie </a:t>
          </a:r>
        </a:p>
        <a:p>
          <a:r>
            <a:rPr lang="it-IT" sz="2000" cap="small" baseline="0" dirty="0" smtClean="0"/>
            <a:t>(</a:t>
          </a:r>
          <a:r>
            <a:rPr lang="it-IT" sz="2000" cap="small" baseline="0" dirty="0" err="1" smtClean="0"/>
            <a:t>Racc</a:t>
          </a:r>
          <a:r>
            <a:rPr lang="it-IT" sz="2000" cap="small" baseline="0" dirty="0" smtClean="0"/>
            <a:t>. 13-24)</a:t>
          </a:r>
          <a:endParaRPr lang="it-IT" sz="2000" cap="small" baseline="0" dirty="0"/>
        </a:p>
      </dgm:t>
    </dgm:pt>
    <dgm:pt modelId="{815B54DE-0E6D-4CD5-A47E-FA01B6F07248}" type="parTrans" cxnId="{2651A460-2F25-4612-93AB-964A40C6EC0D}">
      <dgm:prSet/>
      <dgm:spPr/>
      <dgm:t>
        <a:bodyPr/>
        <a:lstStyle/>
        <a:p>
          <a:endParaRPr lang="it-IT" sz="2000" cap="small" baseline="0">
            <a:solidFill>
              <a:srgbClr val="002060"/>
            </a:solidFill>
          </a:endParaRPr>
        </a:p>
      </dgm:t>
    </dgm:pt>
    <dgm:pt modelId="{58907385-F6DE-449C-B64D-9F55938FC436}" type="sibTrans" cxnId="{2651A460-2F25-4612-93AB-964A40C6EC0D}">
      <dgm:prSet/>
      <dgm:spPr/>
      <dgm:t>
        <a:bodyPr/>
        <a:lstStyle/>
        <a:p>
          <a:endParaRPr lang="it-IT" sz="2000" cap="small" baseline="0">
            <a:solidFill>
              <a:srgbClr val="002060"/>
            </a:solidFill>
          </a:endParaRPr>
        </a:p>
      </dgm:t>
    </dgm:pt>
    <dgm:pt modelId="{E92E6E16-427E-406D-A7E7-420A4D7F3FBD}">
      <dgm:prSet phldrT="[Testo]" custT="1"/>
      <dgm:spPr/>
      <dgm:t>
        <a:bodyPr/>
        <a:lstStyle/>
        <a:p>
          <a:r>
            <a:rPr lang="it-IT" sz="2000" cap="small" baseline="0" dirty="0" smtClean="0"/>
            <a:t>il bilanciamento tra le opportunità offerte dalla Fintech e la protezione dei dati personali e non personali </a:t>
          </a:r>
        </a:p>
        <a:p>
          <a:r>
            <a:rPr lang="it-IT" sz="2000" cap="small" baseline="0" dirty="0" smtClean="0"/>
            <a:t>(</a:t>
          </a:r>
          <a:r>
            <a:rPr lang="it-IT" sz="2000" cap="small" baseline="0" dirty="0" err="1" smtClean="0"/>
            <a:t>Racc</a:t>
          </a:r>
          <a:r>
            <a:rPr lang="it-IT" sz="2000" cap="small" baseline="0" dirty="0" smtClean="0"/>
            <a:t>. 25-28)</a:t>
          </a:r>
          <a:endParaRPr lang="it-IT" sz="2000" cap="small" baseline="0" dirty="0"/>
        </a:p>
      </dgm:t>
    </dgm:pt>
    <dgm:pt modelId="{D342901A-400D-4320-98F5-CA45689E2C01}" type="parTrans" cxnId="{2538D079-2074-4AD5-9F49-F3D78CE09A83}">
      <dgm:prSet/>
      <dgm:spPr/>
      <dgm:t>
        <a:bodyPr/>
        <a:lstStyle/>
        <a:p>
          <a:endParaRPr lang="it-IT" sz="2000" cap="small" baseline="0">
            <a:solidFill>
              <a:srgbClr val="002060"/>
            </a:solidFill>
          </a:endParaRPr>
        </a:p>
      </dgm:t>
    </dgm:pt>
    <dgm:pt modelId="{9CCC158B-2CA8-4ADB-8A48-2CF3177AA0C4}" type="sibTrans" cxnId="{2538D079-2074-4AD5-9F49-F3D78CE09A83}">
      <dgm:prSet/>
      <dgm:spPr/>
      <dgm:t>
        <a:bodyPr/>
        <a:lstStyle/>
        <a:p>
          <a:endParaRPr lang="it-IT" sz="2000" cap="small" baseline="0">
            <a:solidFill>
              <a:srgbClr val="002060"/>
            </a:solidFill>
          </a:endParaRPr>
        </a:p>
      </dgm:t>
    </dgm:pt>
    <dgm:pt modelId="{95748308-9A84-413C-87D5-59B77981C1D2}">
      <dgm:prSet phldrT="[Testo]" custT="1"/>
      <dgm:spPr/>
      <dgm:t>
        <a:bodyPr/>
        <a:lstStyle/>
        <a:p>
          <a:r>
            <a:rPr lang="it-IT" sz="2000" cap="small" baseline="0" dirty="0" smtClean="0"/>
            <a:t>la valutazione del potenziale impatto della Fintech sui consumatori, sia dal punto di vista dell’inclusione finanziaria che dell’uso etico dei dati </a:t>
          </a:r>
        </a:p>
        <a:p>
          <a:r>
            <a:rPr lang="it-IT" sz="2000" cap="small" baseline="0" dirty="0" smtClean="0"/>
            <a:t>(</a:t>
          </a:r>
          <a:r>
            <a:rPr lang="it-IT" sz="2000" cap="small" baseline="0" dirty="0" err="1" smtClean="0"/>
            <a:t>Racc</a:t>
          </a:r>
          <a:r>
            <a:rPr lang="it-IT" sz="2000" cap="small" baseline="0" dirty="0" smtClean="0"/>
            <a:t>. 1 e 29-30)</a:t>
          </a:r>
          <a:endParaRPr lang="it-IT" sz="2000" cap="small" baseline="0" dirty="0"/>
        </a:p>
      </dgm:t>
    </dgm:pt>
    <dgm:pt modelId="{50CC3CBA-0414-401B-9427-287B464B0ABA}" type="parTrans" cxnId="{5FC4CACB-9D1E-4EEB-8D97-DEB3C2DF40B9}">
      <dgm:prSet/>
      <dgm:spPr/>
      <dgm:t>
        <a:bodyPr/>
        <a:lstStyle/>
        <a:p>
          <a:endParaRPr lang="it-IT" sz="2000" cap="small" baseline="0">
            <a:solidFill>
              <a:srgbClr val="002060"/>
            </a:solidFill>
          </a:endParaRPr>
        </a:p>
      </dgm:t>
    </dgm:pt>
    <dgm:pt modelId="{BE23ACCB-4BBC-49E9-9B84-E646A3EBF2FC}" type="sibTrans" cxnId="{5FC4CACB-9D1E-4EEB-8D97-DEB3C2DF40B9}">
      <dgm:prSet/>
      <dgm:spPr/>
      <dgm:t>
        <a:bodyPr/>
        <a:lstStyle/>
        <a:p>
          <a:endParaRPr lang="it-IT" sz="2000" cap="small" baseline="0">
            <a:solidFill>
              <a:srgbClr val="002060"/>
            </a:solidFill>
          </a:endParaRPr>
        </a:p>
      </dgm:t>
    </dgm:pt>
    <dgm:pt modelId="{C6DD5646-F100-469D-AEB4-C1D6DB1CEDAF}" type="pres">
      <dgm:prSet presAssocID="{B0A109F4-D1AF-4886-BE9A-64D2C093AF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EB18864-96CF-42DA-A5EA-71A4A6D599BB}" type="pres">
      <dgm:prSet presAssocID="{BF3C0373-24BE-402F-AAEA-CE2DFC92F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FA445F-E674-443D-9C68-7E67822D260C}" type="pres">
      <dgm:prSet presAssocID="{1687398D-5CBF-4F88-8F75-4824346F9865}" presName="sibTrans" presStyleCnt="0"/>
      <dgm:spPr/>
    </dgm:pt>
    <dgm:pt modelId="{5DB73570-B370-481F-8FBE-03F5B018F992}" type="pres">
      <dgm:prSet presAssocID="{D139A2BF-1612-4AA5-872A-B59532D927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92A872-B9C9-4DFE-8A76-0EB92DEC1D14}" type="pres">
      <dgm:prSet presAssocID="{58907385-F6DE-449C-B64D-9F55938FC436}" presName="sibTrans" presStyleCnt="0"/>
      <dgm:spPr/>
    </dgm:pt>
    <dgm:pt modelId="{1B89A556-04BE-49DB-A27A-9E140B48B950}" type="pres">
      <dgm:prSet presAssocID="{E92E6E16-427E-406D-A7E7-420A4D7F3F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B24EEA-A869-44FF-BD3B-EC026D803699}" type="pres">
      <dgm:prSet presAssocID="{9CCC158B-2CA8-4ADB-8A48-2CF3177AA0C4}" presName="sibTrans" presStyleCnt="0"/>
      <dgm:spPr/>
    </dgm:pt>
    <dgm:pt modelId="{F57DAFCF-8BCC-4635-82DC-807374396757}" type="pres">
      <dgm:prSet presAssocID="{95748308-9A84-413C-87D5-59B77981C1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51A460-2F25-4612-93AB-964A40C6EC0D}" srcId="{B0A109F4-D1AF-4886-BE9A-64D2C093AF35}" destId="{D139A2BF-1612-4AA5-872A-B59532D92792}" srcOrd="1" destOrd="0" parTransId="{815B54DE-0E6D-4CD5-A47E-FA01B6F07248}" sibTransId="{58907385-F6DE-449C-B64D-9F55938FC436}"/>
    <dgm:cxn modelId="{B66DF5B4-50BE-4F20-8E69-46C5E8F47BFC}" type="presOf" srcId="{E92E6E16-427E-406D-A7E7-420A4D7F3FBD}" destId="{1B89A556-04BE-49DB-A27A-9E140B48B950}" srcOrd="0" destOrd="0" presId="urn:microsoft.com/office/officeart/2005/8/layout/hList6"/>
    <dgm:cxn modelId="{FBB2E781-EA9A-41F8-9179-4508B7AB6D57}" type="presOf" srcId="{B0A109F4-D1AF-4886-BE9A-64D2C093AF35}" destId="{C6DD5646-F100-469D-AEB4-C1D6DB1CEDAF}" srcOrd="0" destOrd="0" presId="urn:microsoft.com/office/officeart/2005/8/layout/hList6"/>
    <dgm:cxn modelId="{BA83750D-D054-4FE6-B510-6CC040AC7820}" srcId="{B0A109F4-D1AF-4886-BE9A-64D2C093AF35}" destId="{BF3C0373-24BE-402F-AAEA-CE2DFC92F60D}" srcOrd="0" destOrd="0" parTransId="{D6C5C069-F8BA-471D-BB00-ECADF961BD08}" sibTransId="{1687398D-5CBF-4F88-8F75-4824346F9865}"/>
    <dgm:cxn modelId="{2538D079-2074-4AD5-9F49-F3D78CE09A83}" srcId="{B0A109F4-D1AF-4886-BE9A-64D2C093AF35}" destId="{E92E6E16-427E-406D-A7E7-420A4D7F3FBD}" srcOrd="2" destOrd="0" parTransId="{D342901A-400D-4320-98F5-CA45689E2C01}" sibTransId="{9CCC158B-2CA8-4ADB-8A48-2CF3177AA0C4}"/>
    <dgm:cxn modelId="{9D91BDDA-DE6D-4756-B589-2A22925CF902}" type="presOf" srcId="{BF3C0373-24BE-402F-AAEA-CE2DFC92F60D}" destId="{BEB18864-96CF-42DA-A5EA-71A4A6D599BB}" srcOrd="0" destOrd="0" presId="urn:microsoft.com/office/officeart/2005/8/layout/hList6"/>
    <dgm:cxn modelId="{D92ED344-60FD-4683-AD22-74750DF1F092}" type="presOf" srcId="{95748308-9A84-413C-87D5-59B77981C1D2}" destId="{F57DAFCF-8BCC-4635-82DC-807374396757}" srcOrd="0" destOrd="0" presId="urn:microsoft.com/office/officeart/2005/8/layout/hList6"/>
    <dgm:cxn modelId="{2A036631-19F3-4BAF-8C4F-C2A184688FD3}" type="presOf" srcId="{D139A2BF-1612-4AA5-872A-B59532D92792}" destId="{5DB73570-B370-481F-8FBE-03F5B018F992}" srcOrd="0" destOrd="0" presId="urn:microsoft.com/office/officeart/2005/8/layout/hList6"/>
    <dgm:cxn modelId="{5FC4CACB-9D1E-4EEB-8D97-DEB3C2DF40B9}" srcId="{B0A109F4-D1AF-4886-BE9A-64D2C093AF35}" destId="{95748308-9A84-413C-87D5-59B77981C1D2}" srcOrd="3" destOrd="0" parTransId="{50CC3CBA-0414-401B-9427-287B464B0ABA}" sibTransId="{BE23ACCB-4BBC-49E9-9B84-E646A3EBF2FC}"/>
    <dgm:cxn modelId="{BFAA7E07-C94D-457B-9D5D-E87F8DA3944F}" type="presParOf" srcId="{C6DD5646-F100-469D-AEB4-C1D6DB1CEDAF}" destId="{BEB18864-96CF-42DA-A5EA-71A4A6D599BB}" srcOrd="0" destOrd="0" presId="urn:microsoft.com/office/officeart/2005/8/layout/hList6"/>
    <dgm:cxn modelId="{9416757E-105C-4392-B437-5570C39A2A92}" type="presParOf" srcId="{C6DD5646-F100-469D-AEB4-C1D6DB1CEDAF}" destId="{17FA445F-E674-443D-9C68-7E67822D260C}" srcOrd="1" destOrd="0" presId="urn:microsoft.com/office/officeart/2005/8/layout/hList6"/>
    <dgm:cxn modelId="{2DD9497C-27F9-46D6-AF4B-B11AB8DC39CE}" type="presParOf" srcId="{C6DD5646-F100-469D-AEB4-C1D6DB1CEDAF}" destId="{5DB73570-B370-481F-8FBE-03F5B018F992}" srcOrd="2" destOrd="0" presId="urn:microsoft.com/office/officeart/2005/8/layout/hList6"/>
    <dgm:cxn modelId="{ACFC582F-6412-43FC-83B2-D3375C6B9AF2}" type="presParOf" srcId="{C6DD5646-F100-469D-AEB4-C1D6DB1CEDAF}" destId="{1792A872-B9C9-4DFE-8A76-0EB92DEC1D14}" srcOrd="3" destOrd="0" presId="urn:microsoft.com/office/officeart/2005/8/layout/hList6"/>
    <dgm:cxn modelId="{FB8CF785-1E94-4E25-BE88-186C8848750E}" type="presParOf" srcId="{C6DD5646-F100-469D-AEB4-C1D6DB1CEDAF}" destId="{1B89A556-04BE-49DB-A27A-9E140B48B950}" srcOrd="4" destOrd="0" presId="urn:microsoft.com/office/officeart/2005/8/layout/hList6"/>
    <dgm:cxn modelId="{50CA6467-1E45-4271-B662-D37191D105A1}" type="presParOf" srcId="{C6DD5646-F100-469D-AEB4-C1D6DB1CEDAF}" destId="{0EB24EEA-A869-44FF-BD3B-EC026D803699}" srcOrd="5" destOrd="0" presId="urn:microsoft.com/office/officeart/2005/8/layout/hList6"/>
    <dgm:cxn modelId="{206887DB-086C-4EA5-B3D9-10F755A89B62}" type="presParOf" srcId="{C6DD5646-F100-469D-AEB4-C1D6DB1CEDAF}" destId="{F57DAFCF-8BCC-4635-82DC-80737439675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29E9CA-3783-4C8A-AD0C-EB0C942EDD4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DC6EF7-F560-4BA4-983B-3793E6CA54C7}">
      <dgm:prSet phldrT="[Testo]" custT="1"/>
      <dgm:spPr/>
      <dgm:t>
        <a:bodyPr/>
        <a:lstStyle/>
        <a:p>
          <a:r>
            <a:rPr lang="it-IT" sz="1800" dirty="0" smtClean="0"/>
            <a:t>L’uso dei dati</a:t>
          </a:r>
          <a:endParaRPr lang="it-IT" sz="1800" dirty="0"/>
        </a:p>
      </dgm:t>
    </dgm:pt>
    <dgm:pt modelId="{06CB501F-B462-4E90-9E60-FA0793214BA0}" type="parTrans" cxnId="{BBBEC877-2210-4DBD-93F0-30CC7FE90A2D}">
      <dgm:prSet/>
      <dgm:spPr/>
      <dgm:t>
        <a:bodyPr/>
        <a:lstStyle/>
        <a:p>
          <a:endParaRPr lang="it-IT" sz="1800"/>
        </a:p>
      </dgm:t>
    </dgm:pt>
    <dgm:pt modelId="{0BBC161E-B865-49AC-932B-AF54145CA22E}" type="sibTrans" cxnId="{BBBEC877-2210-4DBD-93F0-30CC7FE90A2D}">
      <dgm:prSet/>
      <dgm:spPr/>
      <dgm:t>
        <a:bodyPr/>
        <a:lstStyle/>
        <a:p>
          <a:endParaRPr lang="it-IT" sz="1800"/>
        </a:p>
      </dgm:t>
    </dgm:pt>
    <dgm:pt modelId="{D28B8876-6915-4C1B-82B5-EF1B3849DA85}">
      <dgm:prSet phldrT="[Testo]" custT="1"/>
      <dgm:spPr/>
      <dgm:t>
        <a:bodyPr/>
        <a:lstStyle/>
        <a:p>
          <a:r>
            <a:rPr lang="it-IT" sz="1800" dirty="0" smtClean="0"/>
            <a:t>Portabilità e diffusione</a:t>
          </a:r>
          <a:endParaRPr lang="it-IT" sz="1800" dirty="0"/>
        </a:p>
      </dgm:t>
    </dgm:pt>
    <dgm:pt modelId="{0D21BAFE-446F-49F5-9BE7-4CE0E523F2B6}" type="parTrans" cxnId="{B7295674-CB11-4F26-8D50-9F68F2604FBF}">
      <dgm:prSet/>
      <dgm:spPr/>
      <dgm:t>
        <a:bodyPr/>
        <a:lstStyle/>
        <a:p>
          <a:endParaRPr lang="it-IT" sz="1800"/>
        </a:p>
      </dgm:t>
    </dgm:pt>
    <dgm:pt modelId="{D6D3342D-8DDF-43F0-8761-ACD29741E9DF}" type="sibTrans" cxnId="{B7295674-CB11-4F26-8D50-9F68F2604FBF}">
      <dgm:prSet/>
      <dgm:spPr/>
      <dgm:t>
        <a:bodyPr/>
        <a:lstStyle/>
        <a:p>
          <a:endParaRPr lang="it-IT" sz="1800"/>
        </a:p>
      </dgm:t>
    </dgm:pt>
    <dgm:pt modelId="{76DDEA95-FE88-4C7F-A317-4E5C5A59FBAD}">
      <dgm:prSet phldrT="[Testo]" custT="1"/>
      <dgm:spPr/>
      <dgm:t>
        <a:bodyPr/>
        <a:lstStyle/>
        <a:p>
          <a:r>
            <a:rPr lang="it-IT" sz="1800" dirty="0" smtClean="0"/>
            <a:t>Finalità del trattamento dei dati</a:t>
          </a:r>
          <a:endParaRPr lang="it-IT" sz="1800" dirty="0"/>
        </a:p>
      </dgm:t>
    </dgm:pt>
    <dgm:pt modelId="{2E9F305E-CA0C-449C-BB4B-638A1F245C48}" type="parTrans" cxnId="{75198DC3-372C-4278-842B-CBCA5519D651}">
      <dgm:prSet/>
      <dgm:spPr/>
      <dgm:t>
        <a:bodyPr/>
        <a:lstStyle/>
        <a:p>
          <a:endParaRPr lang="it-IT" sz="1800"/>
        </a:p>
      </dgm:t>
    </dgm:pt>
    <dgm:pt modelId="{E00A4388-6F4F-4A9C-B960-BDDE293EA5B0}" type="sibTrans" cxnId="{75198DC3-372C-4278-842B-CBCA5519D651}">
      <dgm:prSet/>
      <dgm:spPr/>
      <dgm:t>
        <a:bodyPr/>
        <a:lstStyle/>
        <a:p>
          <a:endParaRPr lang="it-IT" sz="1800"/>
        </a:p>
      </dgm:t>
    </dgm:pt>
    <dgm:pt modelId="{41BDBA79-3FA5-4842-970E-97BA8410F385}">
      <dgm:prSet phldrT="[Testo]" custT="1"/>
      <dgm:spPr/>
      <dgm:t>
        <a:bodyPr/>
        <a:lstStyle/>
        <a:p>
          <a:r>
            <a:rPr lang="it-IT" sz="1800" dirty="0" smtClean="0"/>
            <a:t>Applicazione del GDPR ai Big Data</a:t>
          </a:r>
          <a:endParaRPr lang="it-IT" sz="1800" dirty="0"/>
        </a:p>
      </dgm:t>
    </dgm:pt>
    <dgm:pt modelId="{0B1760E4-119C-45F0-89C3-1B02BE5219C2}" type="parTrans" cxnId="{3191AF29-FF8D-4C22-A4C8-13D61CB7BE7A}">
      <dgm:prSet/>
      <dgm:spPr/>
      <dgm:t>
        <a:bodyPr/>
        <a:lstStyle/>
        <a:p>
          <a:endParaRPr lang="it-IT" sz="1800"/>
        </a:p>
      </dgm:t>
    </dgm:pt>
    <dgm:pt modelId="{D866E3DD-D151-48C2-81E2-44C6B35BD138}" type="sibTrans" cxnId="{3191AF29-FF8D-4C22-A4C8-13D61CB7BE7A}">
      <dgm:prSet/>
      <dgm:spPr/>
      <dgm:t>
        <a:bodyPr/>
        <a:lstStyle/>
        <a:p>
          <a:endParaRPr lang="it-IT" sz="1800"/>
        </a:p>
      </dgm:t>
    </dgm:pt>
    <dgm:pt modelId="{E92AA623-B02A-42F0-9937-FF89A327ACF8}">
      <dgm:prSet phldrT="[Testo]" custT="1"/>
      <dgm:spPr/>
      <dgm:t>
        <a:bodyPr/>
        <a:lstStyle/>
        <a:p>
          <a:r>
            <a:rPr lang="it-IT" sz="1800" dirty="0" smtClean="0"/>
            <a:t>Trasparenza e consenso</a:t>
          </a:r>
        </a:p>
      </dgm:t>
    </dgm:pt>
    <dgm:pt modelId="{65351A1C-DE04-41C1-86D4-B168E19383CD}" type="parTrans" cxnId="{AF19BE99-0D6D-49A8-A6F9-FC4EE5F3F0A1}">
      <dgm:prSet/>
      <dgm:spPr/>
      <dgm:t>
        <a:bodyPr/>
        <a:lstStyle/>
        <a:p>
          <a:endParaRPr lang="it-IT" sz="1800"/>
        </a:p>
      </dgm:t>
    </dgm:pt>
    <dgm:pt modelId="{841F280D-F1CA-4237-B16C-571EE0428BDD}" type="sibTrans" cxnId="{AF19BE99-0D6D-49A8-A6F9-FC4EE5F3F0A1}">
      <dgm:prSet/>
      <dgm:spPr/>
      <dgm:t>
        <a:bodyPr/>
        <a:lstStyle/>
        <a:p>
          <a:endParaRPr lang="it-IT" sz="1800"/>
        </a:p>
      </dgm:t>
    </dgm:pt>
    <dgm:pt modelId="{92E93B01-820B-40C0-93DF-D610221AE6B5}">
      <dgm:prSet phldrT="[Testo]" custT="1"/>
      <dgm:spPr/>
      <dgm:t>
        <a:bodyPr/>
        <a:lstStyle/>
        <a:p>
          <a:r>
            <a:rPr lang="it-IT" sz="1800" dirty="0" smtClean="0"/>
            <a:t>Anonimizzazione del dato e consapevolezza</a:t>
          </a:r>
          <a:endParaRPr lang="it-IT" sz="1800" dirty="0"/>
        </a:p>
      </dgm:t>
    </dgm:pt>
    <dgm:pt modelId="{95057224-5AE3-4D69-BF0B-FD415FF9F74B}" type="parTrans" cxnId="{ED663172-0BD1-4E68-8C6E-50007B2F5F07}">
      <dgm:prSet/>
      <dgm:spPr/>
      <dgm:t>
        <a:bodyPr/>
        <a:lstStyle/>
        <a:p>
          <a:endParaRPr lang="it-IT" sz="1800"/>
        </a:p>
      </dgm:t>
    </dgm:pt>
    <dgm:pt modelId="{2DFE5AC9-B5C3-485D-B662-2B8C1319DCA5}" type="sibTrans" cxnId="{ED663172-0BD1-4E68-8C6E-50007B2F5F07}">
      <dgm:prSet/>
      <dgm:spPr/>
      <dgm:t>
        <a:bodyPr/>
        <a:lstStyle/>
        <a:p>
          <a:endParaRPr lang="it-IT" sz="1800"/>
        </a:p>
      </dgm:t>
    </dgm:pt>
    <dgm:pt modelId="{B1F1FAA9-80F6-416D-A6E8-33E9501ACF31}">
      <dgm:prSet phldrT="[Testo]" custT="1"/>
      <dgm:spPr/>
      <dgm:t>
        <a:bodyPr/>
        <a:lstStyle/>
        <a:p>
          <a:r>
            <a:rPr lang="it-IT" sz="1800" dirty="0" smtClean="0"/>
            <a:t>Liceità nel trattamento dei dati</a:t>
          </a:r>
          <a:endParaRPr lang="it-IT" sz="1800" dirty="0"/>
        </a:p>
      </dgm:t>
    </dgm:pt>
    <dgm:pt modelId="{34755743-3654-4117-A561-BF4D692285D8}" type="parTrans" cxnId="{434BFA3D-4B49-4A63-B2B1-0F05DAB2B8D7}">
      <dgm:prSet/>
      <dgm:spPr/>
      <dgm:t>
        <a:bodyPr/>
        <a:lstStyle/>
        <a:p>
          <a:endParaRPr lang="it-IT" sz="1800"/>
        </a:p>
      </dgm:t>
    </dgm:pt>
    <dgm:pt modelId="{A48EF589-AB4A-4441-B112-28C9B1B1BDEF}" type="sibTrans" cxnId="{434BFA3D-4B49-4A63-B2B1-0F05DAB2B8D7}">
      <dgm:prSet/>
      <dgm:spPr/>
      <dgm:t>
        <a:bodyPr/>
        <a:lstStyle/>
        <a:p>
          <a:endParaRPr lang="it-IT" sz="1800"/>
        </a:p>
      </dgm:t>
    </dgm:pt>
    <dgm:pt modelId="{71A9E5EC-131C-48FB-90DC-00A41EA54967}">
      <dgm:prSet phldrT="[Testo]" custT="1"/>
      <dgm:spPr/>
      <dgm:t>
        <a:bodyPr/>
        <a:lstStyle/>
        <a:p>
          <a:r>
            <a:rPr lang="it-IT" sz="1800" dirty="0" smtClean="0"/>
            <a:t>Qualità dei dati</a:t>
          </a:r>
          <a:endParaRPr lang="it-IT" sz="1800" dirty="0"/>
        </a:p>
      </dgm:t>
    </dgm:pt>
    <dgm:pt modelId="{A7BAFCAC-49C0-4541-9410-9BD5274E28A0}" type="parTrans" cxnId="{0907E2D5-EC53-44D4-BE43-49F13FB3352B}">
      <dgm:prSet/>
      <dgm:spPr/>
      <dgm:t>
        <a:bodyPr/>
        <a:lstStyle/>
        <a:p>
          <a:endParaRPr lang="it-IT" sz="1800"/>
        </a:p>
      </dgm:t>
    </dgm:pt>
    <dgm:pt modelId="{66CDADAE-C115-437A-AA6C-7C3BF81B145B}" type="sibTrans" cxnId="{0907E2D5-EC53-44D4-BE43-49F13FB3352B}">
      <dgm:prSet/>
      <dgm:spPr/>
      <dgm:t>
        <a:bodyPr/>
        <a:lstStyle/>
        <a:p>
          <a:endParaRPr lang="it-IT" sz="1800"/>
        </a:p>
      </dgm:t>
    </dgm:pt>
    <dgm:pt modelId="{4AA4D647-8DC2-479A-B213-253650E3962D}">
      <dgm:prSet phldrT="[Testo]" custT="1"/>
      <dgm:spPr/>
      <dgm:t>
        <a:bodyPr/>
        <a:lstStyle/>
        <a:p>
          <a:r>
            <a:rPr lang="it-IT" sz="1800" dirty="0" smtClean="0"/>
            <a:t>Minimizzazione dei dati</a:t>
          </a:r>
          <a:endParaRPr lang="it-IT" sz="1800" dirty="0"/>
        </a:p>
      </dgm:t>
    </dgm:pt>
    <dgm:pt modelId="{2476AE25-673B-49F9-B310-89AF70C28340}" type="parTrans" cxnId="{1AE41163-24F3-494D-9A44-97194676D504}">
      <dgm:prSet/>
      <dgm:spPr/>
      <dgm:t>
        <a:bodyPr/>
        <a:lstStyle/>
        <a:p>
          <a:endParaRPr lang="it-IT" sz="1800"/>
        </a:p>
      </dgm:t>
    </dgm:pt>
    <dgm:pt modelId="{2F66859C-0593-4697-8D53-C8BA38B90192}" type="sibTrans" cxnId="{1AE41163-24F3-494D-9A44-97194676D504}">
      <dgm:prSet/>
      <dgm:spPr/>
      <dgm:t>
        <a:bodyPr/>
        <a:lstStyle/>
        <a:p>
          <a:endParaRPr lang="it-IT" sz="1800"/>
        </a:p>
      </dgm:t>
    </dgm:pt>
    <dgm:pt modelId="{85DA3FBD-2183-4610-9627-7BDA143D6D3E}" type="pres">
      <dgm:prSet presAssocID="{CC29E9CA-3783-4C8A-AD0C-EB0C942EDD4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8EF9C4E-2848-4F7E-9ECA-C4AD4051BDF3}" type="pres">
      <dgm:prSet presAssocID="{CC29E9CA-3783-4C8A-AD0C-EB0C942EDD4D}" presName="dummyMaxCanvas" presStyleCnt="0"/>
      <dgm:spPr/>
    </dgm:pt>
    <dgm:pt modelId="{3CA40065-F0BD-4473-9BB6-00F5D2754F1B}" type="pres">
      <dgm:prSet presAssocID="{CC29E9CA-3783-4C8A-AD0C-EB0C942EDD4D}" presName="parentComposite" presStyleCnt="0"/>
      <dgm:spPr/>
    </dgm:pt>
    <dgm:pt modelId="{387B8E31-CD5F-4305-9D09-6BAE191A1270}" type="pres">
      <dgm:prSet presAssocID="{CC29E9CA-3783-4C8A-AD0C-EB0C942EDD4D}" presName="parent1" presStyleLbl="alignAccFollowNode1" presStyleIdx="0" presStyleCnt="4" custAng="269442" custLinFactNeighborX="12270" custLinFactNeighborY="16522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1F92D292-6162-4EC4-8F79-9949730BCF02}" type="pres">
      <dgm:prSet presAssocID="{CC29E9CA-3783-4C8A-AD0C-EB0C942EDD4D}" presName="parent2" presStyleLbl="alignAccFollowNode1" presStyleIdx="1" presStyleCnt="4" custAng="249027" custLinFactNeighborX="11638" custLinFactNeighborY="22445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29C68BD7-375F-42AE-B2FA-9FF264E697FE}" type="pres">
      <dgm:prSet presAssocID="{CC29E9CA-3783-4C8A-AD0C-EB0C942EDD4D}" presName="childrenComposite" presStyleCnt="0"/>
      <dgm:spPr/>
    </dgm:pt>
    <dgm:pt modelId="{ED11DC10-39FF-4E83-842A-A2BF8810BD62}" type="pres">
      <dgm:prSet presAssocID="{CC29E9CA-3783-4C8A-AD0C-EB0C942EDD4D}" presName="dummyMaxCanvas_ChildArea" presStyleCnt="0"/>
      <dgm:spPr/>
    </dgm:pt>
    <dgm:pt modelId="{4D91F018-69DF-4038-A82E-D439F7C520B4}" type="pres">
      <dgm:prSet presAssocID="{CC29E9CA-3783-4C8A-AD0C-EB0C942EDD4D}" presName="fulcrum" presStyleLbl="alignAccFollowNode1" presStyleIdx="2" presStyleCnt="4"/>
      <dgm:spPr/>
    </dgm:pt>
    <dgm:pt modelId="{C289F362-15B2-4F34-B4BF-9517AD4650AA}" type="pres">
      <dgm:prSet presAssocID="{CC29E9CA-3783-4C8A-AD0C-EB0C942EDD4D}" presName="balance_34" presStyleLbl="alignAccFollowNode1" presStyleIdx="3" presStyleCnt="4">
        <dgm:presLayoutVars>
          <dgm:bulletEnabled val="1"/>
        </dgm:presLayoutVars>
      </dgm:prSet>
      <dgm:spPr/>
    </dgm:pt>
    <dgm:pt modelId="{DE67A554-7E50-47A7-8ECD-B46CB89328AA}" type="pres">
      <dgm:prSet presAssocID="{CC29E9CA-3783-4C8A-AD0C-EB0C942EDD4D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301C0D-0FB9-4623-A958-9C3F9577FFBE}" type="pres">
      <dgm:prSet presAssocID="{CC29E9CA-3783-4C8A-AD0C-EB0C942EDD4D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EEC398-170B-408A-ADF4-F40171A43705}" type="pres">
      <dgm:prSet presAssocID="{CC29E9CA-3783-4C8A-AD0C-EB0C942EDD4D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AB1592-D5FF-4944-BB1F-758ECAECBCDE}" type="pres">
      <dgm:prSet presAssocID="{CC29E9CA-3783-4C8A-AD0C-EB0C942EDD4D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FC8564-87F2-4DF5-B435-0E56436F7A72}" type="pres">
      <dgm:prSet presAssocID="{CC29E9CA-3783-4C8A-AD0C-EB0C942EDD4D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63F61A-5561-4D11-AA98-BF61AAD56B1E}" type="pres">
      <dgm:prSet presAssocID="{CC29E9CA-3783-4C8A-AD0C-EB0C942EDD4D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467F1B-2EBF-4596-846D-4D32353397DA}" type="pres">
      <dgm:prSet presAssocID="{CC29E9CA-3783-4C8A-AD0C-EB0C942EDD4D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2612C36-C470-4514-9A9E-9F755FF3DDAE}" type="presOf" srcId="{71A9E5EC-131C-48FB-90DC-00A41EA54967}" destId="{57467F1B-2EBF-4596-846D-4D32353397DA}" srcOrd="0" destOrd="0" presId="urn:microsoft.com/office/officeart/2005/8/layout/balance1"/>
    <dgm:cxn modelId="{48381360-914F-4FA6-8303-D8B45EF9E8DC}" type="presOf" srcId="{CC29E9CA-3783-4C8A-AD0C-EB0C942EDD4D}" destId="{85DA3FBD-2183-4610-9627-7BDA143D6D3E}" srcOrd="0" destOrd="0" presId="urn:microsoft.com/office/officeart/2005/8/layout/balance1"/>
    <dgm:cxn modelId="{3191AF29-FF8D-4C22-A4C8-13D61CB7BE7A}" srcId="{CC29E9CA-3783-4C8A-AD0C-EB0C942EDD4D}" destId="{41BDBA79-3FA5-4842-970E-97BA8410F385}" srcOrd="1" destOrd="0" parTransId="{0B1760E4-119C-45F0-89C3-1B02BE5219C2}" sibTransId="{D866E3DD-D151-48C2-81E2-44C6B35BD138}"/>
    <dgm:cxn modelId="{434BFA3D-4B49-4A63-B2B1-0F05DAB2B8D7}" srcId="{41BDBA79-3FA5-4842-970E-97BA8410F385}" destId="{B1F1FAA9-80F6-416D-A6E8-33E9501ACF31}" srcOrd="2" destOrd="0" parTransId="{34755743-3654-4117-A561-BF4D692285D8}" sibTransId="{A48EF589-AB4A-4441-B112-28C9B1B1BDEF}"/>
    <dgm:cxn modelId="{4D0E55B8-7EBF-47E1-9B5B-BFE70F42A14E}" type="presOf" srcId="{41BDBA79-3FA5-4842-970E-97BA8410F385}" destId="{1F92D292-6162-4EC4-8F79-9949730BCF02}" srcOrd="0" destOrd="0" presId="urn:microsoft.com/office/officeart/2005/8/layout/balance1"/>
    <dgm:cxn modelId="{BBBEC877-2210-4DBD-93F0-30CC7FE90A2D}" srcId="{CC29E9CA-3783-4C8A-AD0C-EB0C942EDD4D}" destId="{84DC6EF7-F560-4BA4-983B-3793E6CA54C7}" srcOrd="0" destOrd="0" parTransId="{06CB501F-B462-4E90-9E60-FA0793214BA0}" sibTransId="{0BBC161E-B865-49AC-932B-AF54145CA22E}"/>
    <dgm:cxn modelId="{1F320B56-4441-4B36-BCD8-CD3F56BD9407}" type="presOf" srcId="{4AA4D647-8DC2-479A-B213-253650E3962D}" destId="{88AB1592-D5FF-4944-BB1F-758ECAECBCDE}" srcOrd="0" destOrd="0" presId="urn:microsoft.com/office/officeart/2005/8/layout/balance1"/>
    <dgm:cxn modelId="{0907E2D5-EC53-44D4-BE43-49F13FB3352B}" srcId="{84DC6EF7-F560-4BA4-983B-3793E6CA54C7}" destId="{71A9E5EC-131C-48FB-90DC-00A41EA54967}" srcOrd="2" destOrd="0" parTransId="{A7BAFCAC-49C0-4541-9410-9BD5274E28A0}" sibTransId="{66CDADAE-C115-437A-AA6C-7C3BF81B145B}"/>
    <dgm:cxn modelId="{77E0941C-5BAB-4A31-AC95-DAD0121E65E1}" type="presOf" srcId="{84DC6EF7-F560-4BA4-983B-3793E6CA54C7}" destId="{387B8E31-CD5F-4305-9D09-6BAE191A1270}" srcOrd="0" destOrd="0" presId="urn:microsoft.com/office/officeart/2005/8/layout/balance1"/>
    <dgm:cxn modelId="{B7295674-CB11-4F26-8D50-9F68F2604FBF}" srcId="{84DC6EF7-F560-4BA4-983B-3793E6CA54C7}" destId="{D28B8876-6915-4C1B-82B5-EF1B3849DA85}" srcOrd="0" destOrd="0" parTransId="{0D21BAFE-446F-49F5-9BE7-4CE0E523F2B6}" sibTransId="{D6D3342D-8DDF-43F0-8761-ACD29741E9DF}"/>
    <dgm:cxn modelId="{AF19BE99-0D6D-49A8-A6F9-FC4EE5F3F0A1}" srcId="{41BDBA79-3FA5-4842-970E-97BA8410F385}" destId="{E92AA623-B02A-42F0-9937-FF89A327ACF8}" srcOrd="0" destOrd="0" parTransId="{65351A1C-DE04-41C1-86D4-B168E19383CD}" sibTransId="{841F280D-F1CA-4237-B16C-571EE0428BDD}"/>
    <dgm:cxn modelId="{1F935645-7F11-464E-8BD2-DAC86D7E0DA9}" type="presOf" srcId="{B1F1FAA9-80F6-416D-A6E8-33E9501ACF31}" destId="{7AEEC398-170B-408A-ADF4-F40171A43705}" srcOrd="0" destOrd="0" presId="urn:microsoft.com/office/officeart/2005/8/layout/balance1"/>
    <dgm:cxn modelId="{75198DC3-372C-4278-842B-CBCA5519D651}" srcId="{84DC6EF7-F560-4BA4-983B-3793E6CA54C7}" destId="{76DDEA95-FE88-4C7F-A317-4E5C5A59FBAD}" srcOrd="1" destOrd="0" parTransId="{2E9F305E-CA0C-449C-BB4B-638A1F245C48}" sibTransId="{E00A4388-6F4F-4A9C-B960-BDDE293EA5B0}"/>
    <dgm:cxn modelId="{C3D2767C-8FB1-413A-9597-0AC39F7649B9}" type="presOf" srcId="{E92AA623-B02A-42F0-9937-FF89A327ACF8}" destId="{DE67A554-7E50-47A7-8ECD-B46CB89328AA}" srcOrd="0" destOrd="0" presId="urn:microsoft.com/office/officeart/2005/8/layout/balance1"/>
    <dgm:cxn modelId="{0F1D3811-8026-4B6B-B7F4-30DB41380632}" type="presOf" srcId="{D28B8876-6915-4C1B-82B5-EF1B3849DA85}" destId="{A3FC8564-87F2-4DF5-B435-0E56436F7A72}" srcOrd="0" destOrd="0" presId="urn:microsoft.com/office/officeart/2005/8/layout/balance1"/>
    <dgm:cxn modelId="{ED663172-0BD1-4E68-8C6E-50007B2F5F07}" srcId="{41BDBA79-3FA5-4842-970E-97BA8410F385}" destId="{92E93B01-820B-40C0-93DF-D610221AE6B5}" srcOrd="1" destOrd="0" parTransId="{95057224-5AE3-4D69-BF0B-FD415FF9F74B}" sibTransId="{2DFE5AC9-B5C3-485D-B662-2B8C1319DCA5}"/>
    <dgm:cxn modelId="{79023D54-7B5C-4FA1-8D0B-52CF320773EA}" type="presOf" srcId="{92E93B01-820B-40C0-93DF-D610221AE6B5}" destId="{3E301C0D-0FB9-4623-A958-9C3F9577FFBE}" srcOrd="0" destOrd="0" presId="urn:microsoft.com/office/officeart/2005/8/layout/balance1"/>
    <dgm:cxn modelId="{359A9792-ACB7-468F-AB12-08016CBD7EFE}" type="presOf" srcId="{76DDEA95-FE88-4C7F-A317-4E5C5A59FBAD}" destId="{3B63F61A-5561-4D11-AA98-BF61AAD56B1E}" srcOrd="0" destOrd="0" presId="urn:microsoft.com/office/officeart/2005/8/layout/balance1"/>
    <dgm:cxn modelId="{1AE41163-24F3-494D-9A44-97194676D504}" srcId="{41BDBA79-3FA5-4842-970E-97BA8410F385}" destId="{4AA4D647-8DC2-479A-B213-253650E3962D}" srcOrd="3" destOrd="0" parTransId="{2476AE25-673B-49F9-B310-89AF70C28340}" sibTransId="{2F66859C-0593-4697-8D53-C8BA38B90192}"/>
    <dgm:cxn modelId="{EC544CA9-6BE0-49A8-AC04-AA7F75116F43}" type="presParOf" srcId="{85DA3FBD-2183-4610-9627-7BDA143D6D3E}" destId="{B8EF9C4E-2848-4F7E-9ECA-C4AD4051BDF3}" srcOrd="0" destOrd="0" presId="urn:microsoft.com/office/officeart/2005/8/layout/balance1"/>
    <dgm:cxn modelId="{76DFEF59-C81B-4D25-B28D-0D715681DADE}" type="presParOf" srcId="{85DA3FBD-2183-4610-9627-7BDA143D6D3E}" destId="{3CA40065-F0BD-4473-9BB6-00F5D2754F1B}" srcOrd="1" destOrd="0" presId="urn:microsoft.com/office/officeart/2005/8/layout/balance1"/>
    <dgm:cxn modelId="{12F112DF-EFF8-4448-AAE9-4B183347B5E5}" type="presParOf" srcId="{3CA40065-F0BD-4473-9BB6-00F5D2754F1B}" destId="{387B8E31-CD5F-4305-9D09-6BAE191A1270}" srcOrd="0" destOrd="0" presId="urn:microsoft.com/office/officeart/2005/8/layout/balance1"/>
    <dgm:cxn modelId="{675602C0-A57D-43C8-9584-0276EFF0DEAD}" type="presParOf" srcId="{3CA40065-F0BD-4473-9BB6-00F5D2754F1B}" destId="{1F92D292-6162-4EC4-8F79-9949730BCF02}" srcOrd="1" destOrd="0" presId="urn:microsoft.com/office/officeart/2005/8/layout/balance1"/>
    <dgm:cxn modelId="{96625491-5AD7-458C-9F8C-0DD18F1001D2}" type="presParOf" srcId="{85DA3FBD-2183-4610-9627-7BDA143D6D3E}" destId="{29C68BD7-375F-42AE-B2FA-9FF264E697FE}" srcOrd="2" destOrd="0" presId="urn:microsoft.com/office/officeart/2005/8/layout/balance1"/>
    <dgm:cxn modelId="{77E4CFF5-B6AE-440D-AEC5-B44606708805}" type="presParOf" srcId="{29C68BD7-375F-42AE-B2FA-9FF264E697FE}" destId="{ED11DC10-39FF-4E83-842A-A2BF8810BD62}" srcOrd="0" destOrd="0" presId="urn:microsoft.com/office/officeart/2005/8/layout/balance1"/>
    <dgm:cxn modelId="{D3F44AE9-2FC7-4560-A53E-4299FAF7BA31}" type="presParOf" srcId="{29C68BD7-375F-42AE-B2FA-9FF264E697FE}" destId="{4D91F018-69DF-4038-A82E-D439F7C520B4}" srcOrd="1" destOrd="0" presId="urn:microsoft.com/office/officeart/2005/8/layout/balance1"/>
    <dgm:cxn modelId="{8DEFDA2F-0530-4911-AA84-E1D41017BEDB}" type="presParOf" srcId="{29C68BD7-375F-42AE-B2FA-9FF264E697FE}" destId="{C289F362-15B2-4F34-B4BF-9517AD4650AA}" srcOrd="2" destOrd="0" presId="urn:microsoft.com/office/officeart/2005/8/layout/balance1"/>
    <dgm:cxn modelId="{D5CE1734-C3DB-49E7-9277-C205413E6B0F}" type="presParOf" srcId="{29C68BD7-375F-42AE-B2FA-9FF264E697FE}" destId="{DE67A554-7E50-47A7-8ECD-B46CB89328AA}" srcOrd="3" destOrd="0" presId="urn:microsoft.com/office/officeart/2005/8/layout/balance1"/>
    <dgm:cxn modelId="{441F81EA-3C94-4283-B042-31D3F7EB32E5}" type="presParOf" srcId="{29C68BD7-375F-42AE-B2FA-9FF264E697FE}" destId="{3E301C0D-0FB9-4623-A958-9C3F9577FFBE}" srcOrd="4" destOrd="0" presId="urn:microsoft.com/office/officeart/2005/8/layout/balance1"/>
    <dgm:cxn modelId="{216B8C0F-6F00-48DC-AB42-462177DD1D36}" type="presParOf" srcId="{29C68BD7-375F-42AE-B2FA-9FF264E697FE}" destId="{7AEEC398-170B-408A-ADF4-F40171A43705}" srcOrd="5" destOrd="0" presId="urn:microsoft.com/office/officeart/2005/8/layout/balance1"/>
    <dgm:cxn modelId="{30FA0CFD-88A0-4816-8EE6-02A444F6DD31}" type="presParOf" srcId="{29C68BD7-375F-42AE-B2FA-9FF264E697FE}" destId="{88AB1592-D5FF-4944-BB1F-758ECAECBCDE}" srcOrd="6" destOrd="0" presId="urn:microsoft.com/office/officeart/2005/8/layout/balance1"/>
    <dgm:cxn modelId="{61D273BD-5AAF-47DD-B330-412CDF3A7BDF}" type="presParOf" srcId="{29C68BD7-375F-42AE-B2FA-9FF264E697FE}" destId="{A3FC8564-87F2-4DF5-B435-0E56436F7A72}" srcOrd="7" destOrd="0" presId="urn:microsoft.com/office/officeart/2005/8/layout/balance1"/>
    <dgm:cxn modelId="{3A0E2BA7-288E-4C18-8516-A3F05FA4060E}" type="presParOf" srcId="{29C68BD7-375F-42AE-B2FA-9FF264E697FE}" destId="{3B63F61A-5561-4D11-AA98-BF61AAD56B1E}" srcOrd="8" destOrd="0" presId="urn:microsoft.com/office/officeart/2005/8/layout/balance1"/>
    <dgm:cxn modelId="{1928F557-20E8-4260-BF33-0E4202ECEADD}" type="presParOf" srcId="{29C68BD7-375F-42AE-B2FA-9FF264E697FE}" destId="{57467F1B-2EBF-4596-846D-4D32353397DA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0A5B2-18A1-402B-8F14-7332B5ED4E81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3CF2A-4270-4BDD-9B31-1A6DD6CFB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1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2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6.xml" />
  <Relationship Id="rId1" Type="http://schemas.openxmlformats.org/officeDocument/2006/relationships/notesMaster" Target="../notesMasters/notesMaster1.xml" />
</Relationships>
</file>

<file path=ppt/notesSlides/_rels/notesSlide2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2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8.xml" />
  <Relationship Id="rId1" Type="http://schemas.openxmlformats.org/officeDocument/2006/relationships/notesMaster" Target="../notesMasters/notesMaster1.xml" />
</Relationships>
</file>

<file path=ppt/notesSlides/_rels/notesSlide2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9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3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0.xml" />
  <Relationship Id="rId1" Type="http://schemas.openxmlformats.org/officeDocument/2006/relationships/notesMaster" Target="../notesMasters/notesMaster1.xml" />
</Relationships>
</file>

<file path=ppt/notesSlides/_rels/notesSlide3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1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106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384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52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084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530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265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332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255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925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31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42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853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635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371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627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93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705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855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54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023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49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53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755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74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50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50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74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52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6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756090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89-107C-4CEF-98FE-96553C45067E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051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62A9-A2C7-42FC-AF9D-F9EDE25DB372}" type="datetime1">
              <a:rPr lang="it-IT" smtClean="0"/>
              <a:t>04/03/2020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6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AF5-94FC-4651-8DD1-120183452A2D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77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7BA9-7571-4DC6-ACB5-27C8F1418AAD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18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D137-1AE1-4530-B5A7-C897A31EC18B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613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62BD-D11E-48A8-A276-F8055DE083EF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44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AA02-ECF2-4B71-AA54-CB82249FB18B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55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B283-F05E-4D4C-B694-0A83DBD6576F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666E-CCCA-40A0-850A-CC4477297404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17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B387-EE30-487E-9067-EC59BEBA53E6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43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4B01-1416-47B2-8EE2-554091B85075}" type="datetime1">
              <a:rPr lang="it-IT" smtClean="0"/>
              <a:t>04/03/2020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5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AEC-7B74-4CB5-84F5-13225409436C}" type="datetime1">
              <a:rPr lang="it-IT" smtClean="0"/>
              <a:t>04/03/2020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00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E5B8-4831-42AD-9653-547D1031CA0B}" type="datetime1">
              <a:rPr lang="it-IT" smtClean="0"/>
              <a:t>04/03/2020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86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F87F-0B24-42CC-A113-81A2EF43E41B}" type="datetime1">
              <a:rPr lang="it-IT" smtClean="0"/>
              <a:t>04/03/2020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76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4D6-10B8-403B-B30B-0BB15CD44146}" type="datetime1">
              <a:rPr lang="it-IT" smtClean="0"/>
              <a:t>04/03/2020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53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D608-C8CA-4CE9-9BF5-E8CACEA4E8CF}" type="datetime1">
              <a:rPr lang="it-IT" smtClean="0"/>
              <a:t>04/03/2020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17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1301-DDE6-48A9-80FB-1E290F042989}" type="datetime1">
              <a:rPr lang="it-IT" smtClean="0"/>
              <a:t>04/03/2020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Avv. Valeria Falce - Dott.ssa Lucia Marzialetti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212775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18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slideLayout" Target="../slideLayouts/slideLayout17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3596BF"/>
            </a:gs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4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32287A-E547-4CA2-92A7-D513046E8800}" type="datetime1">
              <a:rPr lang="it-IT" smtClean="0"/>
              <a:t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C10058-1551-40B8-928D-485276848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302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e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jpe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3.png" />
  <Relationship Id="rId3" Type="http://schemas.openxmlformats.org/officeDocument/2006/relationships/diagramData" Target="../diagrams/data5.xml" />
  <Relationship Id="rId7" Type="http://schemas.microsoft.com/office/2007/relationships/diagramDrawing" Target="../diagrams/drawing5.xml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5.xml" />
  <Relationship Id="rId5" Type="http://schemas.openxmlformats.org/officeDocument/2006/relationships/diagramQuickStyle" Target="../diagrams/quickStyle5.xml" />
  <Relationship Id="rId4" Type="http://schemas.openxmlformats.org/officeDocument/2006/relationships/diagramLayout" Target="../diagrams/layout5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pn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31.svg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png" /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.xml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1.xml" />
  <Relationship Id="rId7" Type="http://schemas.microsoft.com/office/2007/relationships/diagramDrawing" Target="../diagrams/drawing1.xml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1.xml" />
  <Relationship Id="rId5" Type="http://schemas.openxmlformats.org/officeDocument/2006/relationships/diagramQuickStyle" Target="../diagrams/quickStyle1.xml" />
  <Relationship Id="rId4" Type="http://schemas.openxmlformats.org/officeDocument/2006/relationships/diagramLayout" Target="../diagrams/layout1.xml" />
</Relationships>
</file>

<file path=ppt/slides/_rels/slide2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png" /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2.xml" />
</Relationships>
</file>

<file path=ppt/slides/_rels/slide2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2.xml" />
</Relationships>
</file>

<file path=ppt/slides/_rels/slide2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2.xml" />
</Relationships>
</file>

<file path=ppt/slides/_rels/slide23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6.xml" />
  <Relationship Id="rId7" Type="http://schemas.microsoft.com/office/2007/relationships/diagramDrawing" Target="../diagrams/drawing6.xml" /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6.xml" />
  <Relationship Id="rId5" Type="http://schemas.openxmlformats.org/officeDocument/2006/relationships/diagramQuickStyle" Target="../diagrams/quickStyle6.xml" />
  <Relationship Id="rId4" Type="http://schemas.openxmlformats.org/officeDocument/2006/relationships/diagramLayout" Target="../diagrams/layout6.xml" />
</Relationships>
</file>

<file path=ppt/slides/_rels/slide2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2.xml" />
</Relationships>
</file>

<file path=ppt/slides/_rels/slide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emf" /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2.xml" />
</Relationships>
</file>

<file path=ppt/slides/_rels/slide26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7.xml" />
  <Relationship Id="rId7" Type="http://schemas.microsoft.com/office/2007/relationships/diagramDrawing" Target="../diagrams/drawing7.xml" />
  <Relationship Id="rId2" Type="http://schemas.openxmlformats.org/officeDocument/2006/relationships/notesSlide" Target="../notesSlides/notesSlide26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7.xml" />
  <Relationship Id="rId5" Type="http://schemas.openxmlformats.org/officeDocument/2006/relationships/diagramQuickStyle" Target="../diagrams/quickStyle7.xml" />
  <Relationship Id="rId4" Type="http://schemas.openxmlformats.org/officeDocument/2006/relationships/diagramLayout" Target="../diagrams/layout7.xml" />
</Relationships>
</file>

<file path=ppt/slides/_rels/slide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png" />
  <Relationship Id="rId2" Type="http://schemas.openxmlformats.org/officeDocument/2006/relationships/notesSlide" Target="../notesSlides/notesSlide27.xml" />
  <Relationship Id="rId1" Type="http://schemas.openxmlformats.org/officeDocument/2006/relationships/slideLayout" Target="../slideLayouts/slideLayout2.xml" />
</Relationships>
</file>

<file path=ppt/slides/_rels/slide2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8.xml" />
  <Relationship Id="rId1" Type="http://schemas.openxmlformats.org/officeDocument/2006/relationships/slideLayout" Target="../slideLayouts/slideLayout2.xml" />
</Relationships>
</file>

<file path=ppt/slides/_rels/slide2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0.jpeg" />
  <Relationship Id="rId2" Type="http://schemas.openxmlformats.org/officeDocument/2006/relationships/notesSlide" Target="../notesSlides/notesSlide29.xml" />
  <Relationship Id="rId1" Type="http://schemas.openxmlformats.org/officeDocument/2006/relationships/slideLayout" Target="../slideLayouts/slideLayout4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3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0.xml" />
  <Relationship Id="rId1" Type="http://schemas.openxmlformats.org/officeDocument/2006/relationships/slideLayout" Target="../slideLayouts/slideLayout2.xml" />
</Relationships>
</file>

<file path=ppt/slides/_rels/slide3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png" />
  <Relationship Id="rId2" Type="http://schemas.openxmlformats.org/officeDocument/2006/relationships/notesSlide" Target="../notesSlides/notesSlide31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jpe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jpe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9.jpeg" />
  <Relationship Id="rId3" Type="http://schemas.openxmlformats.org/officeDocument/2006/relationships/diagramData" Target="../diagrams/data2.xml" />
  <Relationship Id="rId7" Type="http://schemas.microsoft.com/office/2007/relationships/diagramDrawing" Target="../diagrams/drawing2.xml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  <Relationship Id="rId6" Type="http://schemas.openxmlformats.org/officeDocument/2006/relationships/diagramColors" Target="../diagrams/colors2.xml" />
  <Relationship Id="rId5" Type="http://schemas.openxmlformats.org/officeDocument/2006/relationships/diagramQuickStyle" Target="../diagrams/quickStyle2.xml" />
  <Relationship Id="rId4" Type="http://schemas.openxmlformats.org/officeDocument/2006/relationships/diagramLayout" Target="../diagrams/layout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3.xml" />
  <Relationship Id="rId7" Type="http://schemas.microsoft.com/office/2007/relationships/diagramDrawing" Target="../diagrams/drawing3.xml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4.xml" />
  <Relationship Id="rId6" Type="http://schemas.openxmlformats.org/officeDocument/2006/relationships/diagramColors" Target="../diagrams/colors3.xml" />
  <Relationship Id="rId5" Type="http://schemas.openxmlformats.org/officeDocument/2006/relationships/diagramQuickStyle" Target="../diagrams/quickStyle3.xml" />
  <Relationship Id="rId4" Type="http://schemas.openxmlformats.org/officeDocument/2006/relationships/diagramLayout" Target="../diagrams/layout3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diagramData" Target="../diagrams/data4.xml" />
  <Relationship Id="rId7" Type="http://schemas.microsoft.com/office/2007/relationships/diagramDrawing" Target="../diagrams/drawing4.xml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4.xml" />
  <Relationship Id="rId6" Type="http://schemas.openxmlformats.org/officeDocument/2006/relationships/diagramColors" Target="../diagrams/colors4.xml" />
  <Relationship Id="rId5" Type="http://schemas.openxmlformats.org/officeDocument/2006/relationships/diagramQuickStyle" Target="../diagrams/quickStyle4.xml" />
  <Relationship Id="rId4" Type="http://schemas.openxmlformats.org/officeDocument/2006/relationships/diagramLayout" Target="../diagrams/layout4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6" y="2185261"/>
            <a:ext cx="6911413" cy="415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235" y="236349"/>
            <a:ext cx="8001000" cy="1081008"/>
          </a:xfrm>
        </p:spPr>
        <p:txBody>
          <a:bodyPr>
            <a:normAutofit/>
          </a:bodyPr>
          <a:lstStyle/>
          <a:p>
            <a:pPr algn="just"/>
            <a:r>
              <a:rPr lang="it-IT" sz="5400" b="1" dirty="0" smtClean="0"/>
              <a:t>Big Data e A.I.</a:t>
            </a:r>
            <a:endParaRPr lang="it-IT" sz="5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0227" y="1426132"/>
            <a:ext cx="6400800" cy="774627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A che punto siamo?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47973"/>
            <a:ext cx="11267268" cy="4355023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Il primo passo nel trattamento dei dati da parte degli operatori è quello di capire se si tratta di </a:t>
            </a:r>
            <a:r>
              <a:rPr lang="it-IT" b="1" dirty="0" smtClean="0">
                <a:solidFill>
                  <a:schemeClr val="tx1"/>
                </a:solidFill>
              </a:rPr>
              <a:t>dati dalla natura personale o non personale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A seconda  di tale natura, infatti, diverse sono le precauzioni e le regole che essi sono chiamati a seguire nell’</a:t>
            </a:r>
            <a:r>
              <a:rPr lang="it-IT" b="1" dirty="0" smtClean="0">
                <a:solidFill>
                  <a:schemeClr val="tx1"/>
                </a:solidFill>
              </a:rPr>
              <a:t>acquisizione</a:t>
            </a:r>
            <a:r>
              <a:rPr lang="it-IT" dirty="0" smtClean="0">
                <a:solidFill>
                  <a:schemeClr val="tx1"/>
                </a:solidFill>
              </a:rPr>
              <a:t> dei dati.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Spesso, tuttavia, non è immediata la riconduzione del dato all’una o all’altra categoria.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Lo strumento di </a:t>
            </a:r>
            <a:r>
              <a:rPr lang="it-IT" b="1" dirty="0" smtClean="0">
                <a:solidFill>
                  <a:schemeClr val="tx1"/>
                </a:solidFill>
              </a:rPr>
              <a:t>generazione</a:t>
            </a:r>
            <a:r>
              <a:rPr lang="it-IT" dirty="0" smtClean="0">
                <a:solidFill>
                  <a:schemeClr val="tx1"/>
                </a:solidFill>
              </a:rPr>
              <a:t> dei dati è sovente anche lo strumento che rileva in fase di </a:t>
            </a:r>
            <a:r>
              <a:rPr lang="it-IT" b="1" dirty="0" smtClean="0">
                <a:solidFill>
                  <a:schemeClr val="tx1"/>
                </a:solidFill>
              </a:rPr>
              <a:t>acquisizione</a:t>
            </a:r>
            <a:r>
              <a:rPr lang="it-IT" dirty="0" smtClean="0">
                <a:solidFill>
                  <a:schemeClr val="tx1"/>
                </a:solidFill>
              </a:rPr>
              <a:t> dei dati stessi (es. </a:t>
            </a:r>
            <a:r>
              <a:rPr lang="it-IT" dirty="0" err="1" smtClean="0">
                <a:solidFill>
                  <a:schemeClr val="tx1"/>
                </a:solidFill>
              </a:rPr>
              <a:t>Smartphones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wearable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devices</a:t>
            </a:r>
            <a:r>
              <a:rPr lang="it-IT" dirty="0" smtClean="0">
                <a:solidFill>
                  <a:schemeClr val="tx1"/>
                </a:solidFill>
              </a:rPr>
              <a:t>, pc, </a:t>
            </a:r>
            <a:r>
              <a:rPr lang="it-IT" dirty="0" err="1" smtClean="0">
                <a:solidFill>
                  <a:schemeClr val="tx1"/>
                </a:solidFill>
              </a:rPr>
              <a:t>etc</a:t>
            </a:r>
            <a:r>
              <a:rPr lang="it-IT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I dati così generati ed acquisti vengono, dunque, </a:t>
            </a:r>
            <a:r>
              <a:rPr lang="it-IT" b="1" dirty="0" smtClean="0">
                <a:solidFill>
                  <a:schemeClr val="tx1"/>
                </a:solidFill>
              </a:rPr>
              <a:t>memorizzati</a:t>
            </a:r>
            <a:r>
              <a:rPr lang="it-IT" dirty="0" smtClean="0">
                <a:solidFill>
                  <a:schemeClr val="tx1"/>
                </a:solidFill>
              </a:rPr>
              <a:t> in </a:t>
            </a:r>
            <a:r>
              <a:rPr lang="it-IT" i="1" dirty="0" smtClean="0">
                <a:solidFill>
                  <a:schemeClr val="tx1"/>
                </a:solidFill>
              </a:rPr>
              <a:t>data center</a:t>
            </a:r>
            <a:r>
              <a:rPr lang="it-IT" dirty="0" smtClean="0">
                <a:solidFill>
                  <a:schemeClr val="tx1"/>
                </a:solidFill>
              </a:rPr>
              <a:t>, per poi procedere alla loro </a:t>
            </a:r>
            <a:r>
              <a:rPr lang="it-IT" b="1" dirty="0" smtClean="0">
                <a:solidFill>
                  <a:schemeClr val="tx1"/>
                </a:solidFill>
              </a:rPr>
              <a:t>elaborazione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In tale fase entrano in gioco gli </a:t>
            </a:r>
            <a:r>
              <a:rPr lang="it-IT" b="1" dirty="0" smtClean="0">
                <a:solidFill>
                  <a:schemeClr val="tx1"/>
                </a:solidFill>
              </a:rPr>
              <a:t>algoritmi</a:t>
            </a:r>
            <a:r>
              <a:rPr lang="it-IT" dirty="0" smtClean="0">
                <a:solidFill>
                  <a:schemeClr val="tx1"/>
                </a:solidFill>
              </a:rPr>
              <a:t>, che </a:t>
            </a:r>
            <a:r>
              <a:rPr lang="it-IT" b="1" dirty="0" smtClean="0">
                <a:solidFill>
                  <a:schemeClr val="tx1"/>
                </a:solidFill>
              </a:rPr>
              <a:t>analizzano</a:t>
            </a:r>
            <a:r>
              <a:rPr lang="it-IT" dirty="0" smtClean="0">
                <a:solidFill>
                  <a:schemeClr val="tx1"/>
                </a:solidFill>
              </a:rPr>
              <a:t> ed </a:t>
            </a:r>
            <a:r>
              <a:rPr lang="it-IT" b="1" dirty="0" smtClean="0">
                <a:solidFill>
                  <a:schemeClr val="tx1"/>
                </a:solidFill>
              </a:rPr>
              <a:t>interpretano</a:t>
            </a:r>
            <a:r>
              <a:rPr lang="it-IT" dirty="0" smtClean="0">
                <a:solidFill>
                  <a:schemeClr val="tx1"/>
                </a:solidFill>
              </a:rPr>
              <a:t> i dati  impiegati in svariate finalità presso le aziende: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10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65014" y="4246534"/>
            <a:ext cx="9011460" cy="2435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spcAft>
                <a:spcPts val="3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it-IT" sz="2000" dirty="0"/>
              <a:t>e</a:t>
            </a:r>
            <a:r>
              <a:rPr lang="it-IT" sz="2000" dirty="0" smtClean="0"/>
              <a:t>fficientamento dei </a:t>
            </a:r>
            <a:r>
              <a:rPr lang="it-IT" sz="2000" dirty="0"/>
              <a:t>processi direzionali, gestionali e </a:t>
            </a:r>
            <a:r>
              <a:rPr lang="it-IT" sz="2000" dirty="0" smtClean="0"/>
              <a:t>operativi</a:t>
            </a:r>
            <a:endParaRPr lang="it-IT" sz="2000" dirty="0"/>
          </a:p>
          <a:p>
            <a:pPr marL="342900" indent="-342900" algn="just">
              <a:spcAft>
                <a:spcPts val="3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it-IT" sz="2000" dirty="0"/>
              <a:t>o</a:t>
            </a:r>
            <a:r>
              <a:rPr lang="it-IT" sz="2000" dirty="0" smtClean="0"/>
              <a:t>fferta di </a:t>
            </a:r>
            <a:r>
              <a:rPr lang="it-IT" sz="2000" dirty="0"/>
              <a:t>prodotti e servizi </a:t>
            </a:r>
            <a:r>
              <a:rPr lang="it-IT" sz="2000" dirty="0" smtClean="0"/>
              <a:t>innovativi, di </a:t>
            </a:r>
            <a:r>
              <a:rPr lang="it-IT" sz="2000" dirty="0"/>
              <a:t>nuovi servizi pubblici</a:t>
            </a:r>
          </a:p>
          <a:p>
            <a:pPr marL="342900" indent="-342900" algn="just">
              <a:spcAft>
                <a:spcPts val="3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it-IT" sz="2000" dirty="0" smtClean="0"/>
              <a:t>conoscenza </a:t>
            </a:r>
            <a:r>
              <a:rPr lang="it-IT" sz="2000" dirty="0"/>
              <a:t>altamente dettagliata dei singoli consumatori</a:t>
            </a:r>
          </a:p>
          <a:p>
            <a:pPr marL="342900" indent="-342900" algn="just">
              <a:spcAft>
                <a:spcPts val="3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it-IT" sz="2000" dirty="0" smtClean="0"/>
              <a:t>elevata </a:t>
            </a:r>
            <a:r>
              <a:rPr lang="it-IT" sz="2000" dirty="0"/>
              <a:t>personalizzazione dei prodotti e dei servizi </a:t>
            </a:r>
            <a:r>
              <a:rPr lang="it-IT" sz="2000" dirty="0" smtClean="0"/>
              <a:t>offerti</a:t>
            </a:r>
            <a:endParaRPr lang="it-IT" sz="2000" dirty="0"/>
          </a:p>
          <a:p>
            <a:pPr marL="342900" indent="-342900" algn="just">
              <a:spcAft>
                <a:spcPts val="3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it-IT" sz="2000" dirty="0" smtClean="0"/>
              <a:t>impiego nei </a:t>
            </a:r>
            <a:r>
              <a:rPr lang="it-IT" sz="2000" dirty="0"/>
              <a:t>settori finanziario e assicurativo</a:t>
            </a:r>
          </a:p>
        </p:txBody>
      </p:sp>
    </p:spTree>
    <p:extLst>
      <p:ext uri="{BB962C8B-B14F-4D97-AF65-F5344CB8AC3E}">
        <p14:creationId xmlns:p14="http://schemas.microsoft.com/office/powerpoint/2010/main" val="403928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983" y="154983"/>
            <a:ext cx="8534400" cy="740246"/>
          </a:xfrm>
        </p:spPr>
        <p:txBody>
          <a:bodyPr/>
          <a:lstStyle/>
          <a:p>
            <a:r>
              <a:rPr lang="it-IT" b="1" dirty="0" smtClean="0"/>
              <a:t>2) Principali considerazioni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6976" y="712922"/>
            <a:ext cx="11313181" cy="5455403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Il valore dei Big data risiede non tanto nella disponibilità in quanto tale di una mole di dati in sé, quanto nella sua </a:t>
            </a:r>
            <a:r>
              <a:rPr lang="it-IT" b="1" dirty="0" smtClean="0">
                <a:solidFill>
                  <a:schemeClr val="tx1"/>
                </a:solidFill>
              </a:rPr>
              <a:t>qualità</a:t>
            </a:r>
            <a:r>
              <a:rPr lang="it-IT" dirty="0" smtClean="0">
                <a:solidFill>
                  <a:schemeClr val="tx1"/>
                </a:solidFill>
              </a:rPr>
              <a:t>, che deriva dalle operazioni di elaborazione e organizzazione.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Le principali </a:t>
            </a:r>
            <a:r>
              <a:rPr lang="it-IT" b="1" dirty="0" smtClean="0">
                <a:solidFill>
                  <a:schemeClr val="tx1"/>
                </a:solidFill>
              </a:rPr>
              <a:t>implicazioni</a:t>
            </a:r>
            <a:r>
              <a:rPr lang="it-IT" dirty="0" smtClean="0">
                <a:solidFill>
                  <a:schemeClr val="tx1"/>
                </a:solidFill>
              </a:rPr>
              <a:t> economiche, sociali, politiche e normative correlate al fenomeno dei big data afferiscono ai seguenti ambiti:</a:t>
            </a:r>
          </a:p>
          <a:p>
            <a:pPr lvl="1" algn="just"/>
            <a:r>
              <a:rPr lang="it-IT" sz="2000" b="1" dirty="0" smtClean="0">
                <a:solidFill>
                  <a:schemeClr val="tx1"/>
                </a:solidFill>
              </a:rPr>
              <a:t>Profilazione</a:t>
            </a:r>
            <a:r>
              <a:rPr lang="it-IT" sz="2000" dirty="0" smtClean="0">
                <a:solidFill>
                  <a:schemeClr val="tx1"/>
                </a:solidFill>
              </a:rPr>
              <a:t>, anonimizzazione del dato e utilizzo di algoritmi</a:t>
            </a:r>
          </a:p>
          <a:p>
            <a:pPr lvl="1" algn="just"/>
            <a:r>
              <a:rPr lang="it-IT" sz="2000" dirty="0" smtClean="0">
                <a:solidFill>
                  <a:schemeClr val="tx1"/>
                </a:solidFill>
              </a:rPr>
              <a:t>Gestione dei dati e acquisizione del </a:t>
            </a:r>
            <a:r>
              <a:rPr lang="it-IT" sz="2000" b="1" dirty="0" smtClean="0">
                <a:solidFill>
                  <a:schemeClr val="tx1"/>
                </a:solidFill>
              </a:rPr>
              <a:t>consenso</a:t>
            </a:r>
          </a:p>
          <a:p>
            <a:pPr lvl="1" algn="just"/>
            <a:r>
              <a:rPr lang="it-IT" sz="2000" b="1" dirty="0" smtClean="0">
                <a:solidFill>
                  <a:schemeClr val="tx1"/>
                </a:solidFill>
              </a:rPr>
              <a:t>Portabilità</a:t>
            </a:r>
            <a:r>
              <a:rPr lang="it-IT" sz="2000" dirty="0" smtClean="0">
                <a:solidFill>
                  <a:schemeClr val="tx1"/>
                </a:solidFill>
              </a:rPr>
              <a:t> dei dati, interoperabilità e accesso</a:t>
            </a:r>
          </a:p>
          <a:p>
            <a:pPr lvl="1" algn="just"/>
            <a:r>
              <a:rPr lang="it-IT" sz="2000" dirty="0" smtClean="0">
                <a:solidFill>
                  <a:schemeClr val="tx1"/>
                </a:solidFill>
              </a:rPr>
              <a:t>Utilizzo dei dati di </a:t>
            </a:r>
            <a:r>
              <a:rPr lang="it-IT" sz="2000" b="1" dirty="0" smtClean="0">
                <a:solidFill>
                  <a:schemeClr val="tx1"/>
                </a:solidFill>
              </a:rPr>
              <a:t>traffico</a:t>
            </a:r>
          </a:p>
          <a:p>
            <a:pPr lvl="1" algn="just"/>
            <a:r>
              <a:rPr lang="it-IT" sz="2000" b="1" dirty="0" smtClean="0">
                <a:solidFill>
                  <a:schemeClr val="tx1"/>
                </a:solidFill>
              </a:rPr>
              <a:t>Pluralismo</a:t>
            </a:r>
            <a:r>
              <a:rPr lang="it-IT" sz="2000" dirty="0" smtClean="0">
                <a:solidFill>
                  <a:schemeClr val="tx1"/>
                </a:solidFill>
              </a:rPr>
              <a:t> dell’informazione e </a:t>
            </a:r>
            <a:r>
              <a:rPr lang="it-IT" sz="2000" b="1" dirty="0" smtClean="0">
                <a:solidFill>
                  <a:schemeClr val="tx1"/>
                </a:solidFill>
              </a:rPr>
              <a:t>piattaforme</a:t>
            </a:r>
            <a:r>
              <a:rPr lang="it-IT" sz="2000" dirty="0" smtClean="0">
                <a:solidFill>
                  <a:schemeClr val="tx1"/>
                </a:solidFill>
              </a:rPr>
              <a:t> digitali nel potere di mercato</a:t>
            </a:r>
          </a:p>
          <a:p>
            <a:pPr marL="357188" lvl="1" algn="just"/>
            <a:r>
              <a:rPr lang="it-IT" sz="2000" dirty="0">
                <a:solidFill>
                  <a:schemeClr val="tx1"/>
                </a:solidFill>
              </a:rPr>
              <a:t>A</a:t>
            </a:r>
            <a:r>
              <a:rPr lang="it-IT" sz="2000" dirty="0" smtClean="0">
                <a:solidFill>
                  <a:schemeClr val="tx1"/>
                </a:solidFill>
              </a:rPr>
              <a:t>i fallimenti classici del marcato, si aggiungono esternalità </a:t>
            </a:r>
          </a:p>
          <a:p>
            <a:pPr marL="71438" lvl="1" indent="0" algn="just">
              <a:buNone/>
            </a:pPr>
            <a:r>
              <a:rPr lang="it-IT" sz="2000" dirty="0" smtClean="0">
                <a:solidFill>
                  <a:schemeClr val="tx1"/>
                </a:solidFill>
              </a:rPr>
              <a:t>	comportamentali che riguardano le dinamiche della domanda.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11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478" y="170481"/>
            <a:ext cx="8534400" cy="743919"/>
          </a:xfrm>
        </p:spPr>
        <p:txBody>
          <a:bodyPr/>
          <a:lstStyle/>
          <a:p>
            <a:r>
              <a:rPr lang="it-IT" b="1" dirty="0" smtClean="0"/>
              <a:t>3) Considerazioni </a:t>
            </a:r>
            <a:r>
              <a:rPr lang="it-IT" b="1" dirty="0" err="1" smtClean="0"/>
              <a:t>AGCom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966" y="914399"/>
            <a:ext cx="10926305" cy="1456841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Nell’ambito del perimetro di competenze dell’AGCOM si è registrato un </a:t>
            </a:r>
            <a:r>
              <a:rPr lang="it-IT" b="1" dirty="0" smtClean="0">
                <a:solidFill>
                  <a:schemeClr val="tx1"/>
                </a:solidFill>
              </a:rPr>
              <a:t>forte impatto </a:t>
            </a:r>
            <a:r>
              <a:rPr lang="it-IT" dirty="0" smtClean="0">
                <a:solidFill>
                  <a:schemeClr val="tx1"/>
                </a:solidFill>
              </a:rPr>
              <a:t>derivante dall’utilizzo dei Big data sul settore dei servizi media </a:t>
            </a:r>
            <a:r>
              <a:rPr lang="it-IT" i="1" dirty="0" smtClean="0">
                <a:solidFill>
                  <a:schemeClr val="tx1"/>
                </a:solidFill>
              </a:rPr>
              <a:t>audiovisive</a:t>
            </a:r>
            <a:r>
              <a:rPr lang="it-IT" dirty="0" smtClean="0">
                <a:solidFill>
                  <a:schemeClr val="tx1"/>
                </a:solidFill>
              </a:rPr>
              <a:t> e delle comunicazioni elettroniche in generale, nonché in ambito verticale in tema di </a:t>
            </a:r>
            <a:r>
              <a:rPr lang="it-IT" i="1" dirty="0" smtClean="0">
                <a:solidFill>
                  <a:schemeClr val="tx1"/>
                </a:solidFill>
              </a:rPr>
              <a:t>credit reporting </a:t>
            </a:r>
            <a:r>
              <a:rPr lang="it-IT" dirty="0" smtClean="0">
                <a:solidFill>
                  <a:schemeClr val="tx1"/>
                </a:solidFill>
              </a:rPr>
              <a:t>e </a:t>
            </a:r>
            <a:r>
              <a:rPr lang="it-IT" i="1" dirty="0" smtClean="0">
                <a:solidFill>
                  <a:schemeClr val="tx1"/>
                </a:solidFill>
              </a:rPr>
              <a:t>data </a:t>
            </a:r>
            <a:r>
              <a:rPr lang="it-IT" i="1" dirty="0" err="1" smtClean="0">
                <a:solidFill>
                  <a:schemeClr val="tx1"/>
                </a:solidFill>
              </a:rPr>
              <a:t>brokering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12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5122" name="Picture 2" descr="Risultato immagini per ostac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79" y="2153985"/>
            <a:ext cx="4394361" cy="247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97789" y="2769798"/>
            <a:ext cx="4685654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/>
              <a:t>La crescita delle piattaforme implica, infatti, un crescente pluralismo non sempre oggetto di controllo da parte dell’autorità.</a:t>
            </a:r>
          </a:p>
        </p:txBody>
      </p:sp>
      <p:sp>
        <p:nvSpPr>
          <p:cNvPr id="9" name="Rettangolo 8"/>
          <p:cNvSpPr/>
          <p:nvPr/>
        </p:nvSpPr>
        <p:spPr>
          <a:xfrm>
            <a:off x="459783" y="4781623"/>
            <a:ext cx="7940298" cy="163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/>
              <a:t>Le competenze dell’AGCOM sono, infatti, fortemente ancorate agli specifici mezzi trasmissivi espressamente richiamati dalla normativa di riferimento, che risultano oggi obsoleti e superati.</a:t>
            </a:r>
          </a:p>
        </p:txBody>
      </p:sp>
    </p:spTree>
    <p:extLst>
      <p:ext uri="{BB962C8B-B14F-4D97-AF65-F5344CB8AC3E}">
        <p14:creationId xmlns:p14="http://schemas.microsoft.com/office/powerpoint/2010/main" val="7837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13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40963" y="278969"/>
            <a:ext cx="8462075" cy="53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/>
              <a:t>Altri ostacoli alla corretta vigilanza sono rappresentati dalla disinformazione, dall’uso distorto della raccolta dei dati a fini pubblicitari e dal fenomeno del </a:t>
            </a:r>
            <a:r>
              <a:rPr lang="it-IT" sz="2000" i="1" dirty="0" err="1"/>
              <a:t>Hate</a:t>
            </a:r>
            <a:r>
              <a:rPr lang="it-IT" sz="2000" i="1" dirty="0"/>
              <a:t> </a:t>
            </a:r>
            <a:r>
              <a:rPr lang="it-IT" sz="2000" i="1" dirty="0" err="1"/>
              <a:t>speech</a:t>
            </a:r>
            <a:r>
              <a:rPr lang="it-IT" sz="2000" dirty="0"/>
              <a:t>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 smtClean="0"/>
              <a:t>In </a:t>
            </a:r>
            <a:r>
              <a:rPr lang="it-IT" sz="2000" dirty="0"/>
              <a:t>tale contesto l’AGCOM ha dato vita a </a:t>
            </a:r>
            <a:endParaRPr lang="it-IT" sz="2000" dirty="0" smtClean="0"/>
          </a:p>
          <a:p>
            <a:pPr marL="742950" lvl="1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 smtClean="0"/>
              <a:t>Tavoli Tecnici, </a:t>
            </a:r>
          </a:p>
          <a:p>
            <a:pPr marL="1200150" lvl="2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 smtClean="0"/>
              <a:t>Osservatori </a:t>
            </a:r>
          </a:p>
          <a:p>
            <a:pPr marL="1657350" lvl="3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 smtClean="0"/>
              <a:t>numerose Iniziative </a:t>
            </a:r>
            <a:endParaRPr lang="it-IT" sz="2000" dirty="0"/>
          </a:p>
          <a:p>
            <a:pPr marL="0" lvl="3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263525" algn="l"/>
                <a:tab pos="542925" algn="l"/>
              </a:tabLst>
            </a:pPr>
            <a:endParaRPr lang="it-IT" sz="2000" dirty="0"/>
          </a:p>
          <a:p>
            <a:pPr marL="0" lvl="3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263525" algn="l"/>
                <a:tab pos="542925" algn="l"/>
              </a:tabLst>
            </a:pPr>
            <a:r>
              <a:rPr lang="it-IT" sz="2000" dirty="0" smtClean="0"/>
              <a:t>Il fine è quello </a:t>
            </a:r>
            <a:r>
              <a:rPr lang="it-IT" sz="2000" dirty="0"/>
              <a:t>di mappare e contenere i fenomeni della disinformazione </a:t>
            </a:r>
            <a:r>
              <a:rPr lang="it-IT" sz="2000" i="1" dirty="0"/>
              <a:t>online</a:t>
            </a:r>
            <a:r>
              <a:rPr lang="it-IT" sz="2000" dirty="0"/>
              <a:t>, delle </a:t>
            </a:r>
            <a:r>
              <a:rPr lang="it-IT" sz="2000" i="1" dirty="0" err="1"/>
              <a:t>fake</a:t>
            </a:r>
            <a:r>
              <a:rPr lang="it-IT" sz="2000" i="1" dirty="0"/>
              <a:t> news</a:t>
            </a:r>
            <a:r>
              <a:rPr lang="it-IT" sz="2000" dirty="0"/>
              <a:t>, </a:t>
            </a:r>
            <a:r>
              <a:rPr lang="it-IT" sz="2000" dirty="0" smtClean="0"/>
              <a:t>della </a:t>
            </a:r>
            <a:r>
              <a:rPr lang="it-IT" sz="2000" i="1" dirty="0" smtClean="0"/>
              <a:t>privacy</a:t>
            </a:r>
            <a:r>
              <a:rPr lang="it-IT" sz="2000" dirty="0" smtClean="0"/>
              <a:t>, del utilizzo dei social media e dei social network</a:t>
            </a:r>
            <a:endParaRPr lang="it-IT" sz="2000" dirty="0"/>
          </a:p>
        </p:txBody>
      </p:sp>
      <p:pic>
        <p:nvPicPr>
          <p:cNvPr id="4100" name="Picture 4" descr="Risultato immagini per hate speech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8" y="1609698"/>
            <a:ext cx="2705100" cy="1685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0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488" y="15498"/>
            <a:ext cx="12083512" cy="111220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4) considerazioni garante protezione dati personali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4534" y="1131375"/>
            <a:ext cx="10305792" cy="2805193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La disciplina della protezione dei dati personali è un essenziale banco di prova per chi intenda esplorare le potenzialità offerte dai Big data.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>
                <a:solidFill>
                  <a:schemeClr val="tx1"/>
                </a:solidFill>
              </a:rPr>
              <a:t>materia della protezione dei </a:t>
            </a:r>
            <a:r>
              <a:rPr lang="it-IT" dirty="0" smtClean="0">
                <a:solidFill>
                  <a:schemeClr val="tx1"/>
                </a:solidFill>
              </a:rPr>
              <a:t>dati personali </a:t>
            </a:r>
            <a:r>
              <a:rPr lang="it-IT" dirty="0">
                <a:solidFill>
                  <a:schemeClr val="tx1"/>
                </a:solidFill>
              </a:rPr>
              <a:t>si pone, </a:t>
            </a:r>
            <a:r>
              <a:rPr lang="it-IT" dirty="0" smtClean="0">
                <a:solidFill>
                  <a:schemeClr val="tx1"/>
                </a:solidFill>
              </a:rPr>
              <a:t>infatti, per </a:t>
            </a:r>
            <a:r>
              <a:rPr lang="it-IT" dirty="0">
                <a:solidFill>
                  <a:schemeClr val="tx1"/>
                </a:solidFill>
              </a:rPr>
              <a:t>la trasversalità che la caratterizza, come </a:t>
            </a:r>
            <a:r>
              <a:rPr lang="it-IT" b="1" dirty="0">
                <a:solidFill>
                  <a:schemeClr val="tx1"/>
                </a:solidFill>
              </a:rPr>
              <a:t>punto di incrocio necessario rispetto </a:t>
            </a:r>
            <a:r>
              <a:rPr lang="it-IT" b="1" dirty="0" smtClean="0">
                <a:solidFill>
                  <a:schemeClr val="tx1"/>
                </a:solidFill>
              </a:rPr>
              <a:t>a tutti </a:t>
            </a:r>
            <a:r>
              <a:rPr lang="it-IT" b="1" dirty="0">
                <a:solidFill>
                  <a:schemeClr val="tx1"/>
                </a:solidFill>
              </a:rPr>
              <a:t>gli ambiti regolatori interessati dal fenomeno Big </a:t>
            </a:r>
            <a:r>
              <a:rPr lang="it-IT" b="1" dirty="0" smtClean="0">
                <a:solidFill>
                  <a:schemeClr val="tx1"/>
                </a:solidFill>
              </a:rPr>
              <a:t>Data.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Dal </a:t>
            </a:r>
            <a:r>
              <a:rPr lang="it-IT" dirty="0">
                <a:solidFill>
                  <a:schemeClr val="tx1"/>
                </a:solidFill>
              </a:rPr>
              <a:t>punto di vista operativo, </a:t>
            </a:r>
            <a:r>
              <a:rPr lang="it-IT" dirty="0" smtClean="0">
                <a:solidFill>
                  <a:schemeClr val="tx1"/>
                </a:solidFill>
              </a:rPr>
              <a:t>è partner </a:t>
            </a:r>
            <a:r>
              <a:rPr lang="it-IT" dirty="0">
                <a:solidFill>
                  <a:schemeClr val="tx1"/>
                </a:solidFill>
              </a:rPr>
              <a:t>“naturale” sia nella prospettiva di ulteriori approfondimenti, sia nell’assolvimento dei </a:t>
            </a:r>
            <a:r>
              <a:rPr lang="it-IT" dirty="0" smtClean="0">
                <a:solidFill>
                  <a:schemeClr val="tx1"/>
                </a:solidFill>
              </a:rPr>
              <a:t>compiti di </a:t>
            </a:r>
            <a:r>
              <a:rPr lang="it-IT" dirty="0" err="1" smtClean="0">
                <a:solidFill>
                  <a:schemeClr val="tx1"/>
                </a:solidFill>
              </a:rPr>
              <a:t>enforcement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14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68"/>
          <a:stretch/>
        </p:blipFill>
        <p:spPr>
          <a:xfrm>
            <a:off x="3735092" y="4063784"/>
            <a:ext cx="3475172" cy="241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57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019" y="0"/>
            <a:ext cx="10305792" cy="2820692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Il Garante ravvisa la </a:t>
            </a:r>
            <a:r>
              <a:rPr lang="it-IT" dirty="0">
                <a:solidFill>
                  <a:schemeClr val="tx1"/>
                </a:solidFill>
              </a:rPr>
              <a:t>necessità </a:t>
            </a:r>
            <a:r>
              <a:rPr lang="it-IT" b="1" dirty="0">
                <a:solidFill>
                  <a:schemeClr val="tx1"/>
                </a:solidFill>
              </a:rPr>
              <a:t>di calare le ipotesi astrattamente riconducibili </a:t>
            </a:r>
            <a:r>
              <a:rPr lang="it-IT" b="1" dirty="0" smtClean="0">
                <a:solidFill>
                  <a:schemeClr val="tx1"/>
                </a:solidFill>
              </a:rPr>
              <a:t>nella categoria Big </a:t>
            </a:r>
            <a:r>
              <a:rPr lang="it-IT" b="1" dirty="0">
                <a:solidFill>
                  <a:schemeClr val="tx1"/>
                </a:solidFill>
              </a:rPr>
              <a:t>Data in singole concrete </a:t>
            </a:r>
            <a:r>
              <a:rPr lang="it-IT" b="1" dirty="0" smtClean="0">
                <a:solidFill>
                  <a:schemeClr val="tx1"/>
                </a:solidFill>
              </a:rPr>
              <a:t>applicazioni</a:t>
            </a:r>
            <a:r>
              <a:rPr lang="it-IT" dirty="0" smtClean="0">
                <a:solidFill>
                  <a:schemeClr val="tx1"/>
                </a:solidFill>
              </a:rPr>
              <a:t>, suscettibili di </a:t>
            </a:r>
            <a:r>
              <a:rPr lang="it-IT" dirty="0">
                <a:solidFill>
                  <a:schemeClr val="tx1"/>
                </a:solidFill>
              </a:rPr>
              <a:t>diverso apprezzamento sul </a:t>
            </a:r>
            <a:r>
              <a:rPr lang="it-IT" dirty="0" smtClean="0">
                <a:solidFill>
                  <a:schemeClr val="tx1"/>
                </a:solidFill>
              </a:rPr>
              <a:t>piano degli </a:t>
            </a:r>
            <a:r>
              <a:rPr lang="it-IT" dirty="0">
                <a:solidFill>
                  <a:schemeClr val="tx1"/>
                </a:solidFill>
              </a:rPr>
              <a:t>effetti </a:t>
            </a:r>
            <a:r>
              <a:rPr lang="it-IT" dirty="0" smtClean="0">
                <a:solidFill>
                  <a:schemeClr val="tx1"/>
                </a:solidFill>
              </a:rPr>
              <a:t>giuridici.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15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21789" y="2179330"/>
            <a:ext cx="8260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Come?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759190148"/>
              </p:ext>
            </p:extLst>
          </p:nvPr>
        </p:nvGraphicFramePr>
        <p:xfrm>
          <a:off x="528665" y="2610461"/>
          <a:ext cx="10098006" cy="281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3201" t="21012"/>
          <a:stretch/>
        </p:blipFill>
        <p:spPr>
          <a:xfrm>
            <a:off x="2789694" y="4169044"/>
            <a:ext cx="3957234" cy="2549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58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548" y="112162"/>
            <a:ext cx="7857059" cy="724748"/>
          </a:xfrm>
        </p:spPr>
        <p:txBody>
          <a:bodyPr/>
          <a:lstStyle/>
          <a:p>
            <a:r>
              <a:rPr lang="it-IT" b="1" dirty="0" smtClean="0"/>
              <a:t>5) Considerazioni </a:t>
            </a:r>
            <a:r>
              <a:rPr lang="it-IT" b="1" dirty="0" err="1" smtClean="0"/>
              <a:t>Agcm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7973" y="898902"/>
            <a:ext cx="5377330" cy="595909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La crescente diffusione di modelli di business fondati sui big data, nell’ambito della </a:t>
            </a:r>
            <a:r>
              <a:rPr lang="it-IT" i="1" dirty="0" err="1" smtClean="0">
                <a:solidFill>
                  <a:schemeClr val="tx1"/>
                </a:solidFill>
              </a:rPr>
              <a:t>datafication</a:t>
            </a:r>
            <a:r>
              <a:rPr lang="it-IT" dirty="0" smtClean="0">
                <a:solidFill>
                  <a:schemeClr val="tx1"/>
                </a:solidFill>
              </a:rPr>
              <a:t> dell’economia, rende necessaria un’opera di precomprensione dei nuovi processi competitivi di mercato.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L’AGCM individua, infatti, 3 tipologie di mercato in cui l’utilizzo dei Big Data assume un diverso grado di rilievo: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minimo nella fornitura di beni e servizi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tale da incide sulle condizioni di offerta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essenziale alle caratteristiche fondamentale del prodotto/servizio offerti.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16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91200" y="945398"/>
            <a:ext cx="536758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Aft>
                <a:spcPts val="600"/>
              </a:spcAft>
              <a:buNone/>
            </a:pPr>
            <a:r>
              <a:rPr lang="it-IT" sz="2000" dirty="0"/>
              <a:t> </a:t>
            </a:r>
            <a:r>
              <a:rPr lang="it-IT" sz="2000" dirty="0" smtClean="0"/>
              <a:t>I </a:t>
            </a:r>
            <a:r>
              <a:rPr lang="it-IT" sz="2800" b="1" dirty="0" smtClean="0"/>
              <a:t>fallimenti</a:t>
            </a:r>
            <a:r>
              <a:rPr lang="it-IT" sz="2000" dirty="0" smtClean="0"/>
              <a:t> </a:t>
            </a:r>
            <a:r>
              <a:rPr lang="it-IT" sz="2000" dirty="0"/>
              <a:t>che tali nuovi mercati sopportano sono i seguenti:</a:t>
            </a:r>
          </a:p>
          <a:p>
            <a:pPr marL="62865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dirty="0"/>
              <a:t>esternalità di rete dirette e </a:t>
            </a:r>
            <a:r>
              <a:rPr lang="it-IT" sz="2000" dirty="0" smtClean="0"/>
              <a:t>incrociate</a:t>
            </a:r>
            <a:endParaRPr lang="it-IT" sz="2000" dirty="0"/>
          </a:p>
          <a:p>
            <a:pPr marL="62865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dirty="0"/>
              <a:t>economie di scala lato </a:t>
            </a:r>
            <a:r>
              <a:rPr lang="it-IT" sz="2000" dirty="0" smtClean="0"/>
              <a:t>offerta</a:t>
            </a:r>
          </a:p>
          <a:p>
            <a:pPr marL="62865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dirty="0" smtClean="0"/>
              <a:t>elevati </a:t>
            </a:r>
            <a:r>
              <a:rPr lang="it-IT" sz="2000" dirty="0"/>
              <a:t>livelli di concentrazione</a:t>
            </a:r>
          </a:p>
          <a:p>
            <a:pPr marL="62865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dirty="0" smtClean="0"/>
              <a:t>asimmetrie </a:t>
            </a:r>
            <a:r>
              <a:rPr lang="it-IT" sz="2000" dirty="0"/>
              <a:t>informative</a:t>
            </a:r>
          </a:p>
          <a:p>
            <a:pPr marL="62865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dirty="0"/>
              <a:t>barriere all’entrata e allo sviluppo</a:t>
            </a:r>
          </a:p>
          <a:p>
            <a:pPr marL="62865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dirty="0" smtClean="0"/>
              <a:t>integrazione </a:t>
            </a:r>
            <a:r>
              <a:rPr lang="it-IT" sz="2000" dirty="0"/>
              <a:t>verticale, orizzontale e diagonale</a:t>
            </a:r>
          </a:p>
          <a:p>
            <a:pPr marL="62865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2000" dirty="0"/>
              <a:t>non rivalità nel consumo di dati</a:t>
            </a:r>
          </a:p>
        </p:txBody>
      </p:sp>
      <p:pic>
        <p:nvPicPr>
          <p:cNvPr id="7" name="Elemento grafico 6" descr="Avviso">
            <a:extLst>
              <a:ext uri="{FF2B5EF4-FFF2-40B4-BE49-F238E27FC236}">
                <a16:creationId xmlns:a16="http://schemas.microsoft.com/office/drawing/2014/main" xmlns="" id="{2752B71C-07A7-451B-99C1-48AF97660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92878" y="5076340"/>
            <a:ext cx="1148166" cy="11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4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988" y="1"/>
            <a:ext cx="11794210" cy="2743200"/>
          </a:xfrm>
        </p:spPr>
        <p:txBody>
          <a:bodyPr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Si tratta di aspetti che, pur non essendo </a:t>
            </a:r>
            <a:r>
              <a:rPr lang="it-IT" dirty="0" smtClean="0">
                <a:solidFill>
                  <a:schemeClr val="tx1"/>
                </a:solidFill>
              </a:rPr>
              <a:t>nuovi nell’ambito </a:t>
            </a:r>
            <a:r>
              <a:rPr lang="it-IT" dirty="0">
                <a:solidFill>
                  <a:schemeClr val="tx1"/>
                </a:solidFill>
              </a:rPr>
              <a:t>dell’analisi </a:t>
            </a:r>
            <a:r>
              <a:rPr lang="it-IT" i="1" dirty="0">
                <a:solidFill>
                  <a:schemeClr val="tx1"/>
                </a:solidFill>
              </a:rPr>
              <a:t>antitrust</a:t>
            </a:r>
            <a:r>
              <a:rPr lang="it-IT" dirty="0">
                <a:solidFill>
                  <a:schemeClr val="tx1"/>
                </a:solidFill>
              </a:rPr>
              <a:t>, acquisiscono un </a:t>
            </a:r>
            <a:r>
              <a:rPr lang="it-IT" b="1" dirty="0">
                <a:solidFill>
                  <a:schemeClr val="tx1"/>
                </a:solidFill>
              </a:rPr>
              <a:t>particolare rilievo nei mercati </a:t>
            </a:r>
            <a:r>
              <a:rPr lang="it-IT" b="1" dirty="0" smtClean="0">
                <a:solidFill>
                  <a:schemeClr val="tx1"/>
                </a:solidFill>
              </a:rPr>
              <a:t>digitali</a:t>
            </a:r>
            <a:r>
              <a:rPr lang="it-IT" dirty="0" smtClean="0">
                <a:solidFill>
                  <a:schemeClr val="tx1"/>
                </a:solidFill>
              </a:rPr>
              <a:t>, per il </a:t>
            </a:r>
            <a:r>
              <a:rPr lang="it-IT" dirty="0">
                <a:solidFill>
                  <a:schemeClr val="tx1"/>
                </a:solidFill>
              </a:rPr>
              <a:t>condizionamento significativo che il loro effetto cumulato è in grado di esercitare sulle </a:t>
            </a:r>
            <a:r>
              <a:rPr lang="it-IT" dirty="0" smtClean="0">
                <a:solidFill>
                  <a:schemeClr val="tx1"/>
                </a:solidFill>
              </a:rPr>
              <a:t>dinamiche concorrenziali.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La presenza di </a:t>
            </a:r>
            <a:r>
              <a:rPr lang="it-IT" b="1" dirty="0" err="1">
                <a:solidFill>
                  <a:schemeClr val="tx1"/>
                </a:solidFill>
              </a:rPr>
              <a:t>Multisided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Markets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e la </a:t>
            </a:r>
            <a:r>
              <a:rPr lang="it-IT" dirty="0">
                <a:solidFill>
                  <a:schemeClr val="tx1"/>
                </a:solidFill>
              </a:rPr>
              <a:t>combinazione tra utilizzo di Big Data ed </a:t>
            </a:r>
            <a:r>
              <a:rPr lang="it-IT" u="sng" dirty="0">
                <a:solidFill>
                  <a:schemeClr val="tx1"/>
                </a:solidFill>
              </a:rPr>
              <a:t>effetti di rete </a:t>
            </a:r>
            <a:r>
              <a:rPr lang="it-IT" dirty="0">
                <a:solidFill>
                  <a:schemeClr val="tx1"/>
                </a:solidFill>
              </a:rPr>
              <a:t>può, </a:t>
            </a:r>
            <a:r>
              <a:rPr lang="it-IT" dirty="0" smtClean="0">
                <a:solidFill>
                  <a:schemeClr val="tx1"/>
                </a:solidFill>
              </a:rPr>
              <a:t>infatti, </a:t>
            </a:r>
            <a:r>
              <a:rPr lang="it-IT" dirty="0">
                <a:solidFill>
                  <a:schemeClr val="tx1"/>
                </a:solidFill>
              </a:rPr>
              <a:t>consentire </a:t>
            </a:r>
            <a:r>
              <a:rPr lang="it-IT" dirty="0" smtClean="0">
                <a:solidFill>
                  <a:schemeClr val="tx1"/>
                </a:solidFill>
              </a:rPr>
              <a:t>ai primi </a:t>
            </a:r>
            <a:r>
              <a:rPr lang="it-IT" dirty="0">
                <a:solidFill>
                  <a:schemeClr val="tx1"/>
                </a:solidFill>
              </a:rPr>
              <a:t>operatori che entrano sul mercato (c.d. first </a:t>
            </a:r>
            <a:r>
              <a:rPr lang="it-IT" dirty="0" err="1">
                <a:solidFill>
                  <a:schemeClr val="tx1"/>
                </a:solidFill>
              </a:rPr>
              <a:t>movers</a:t>
            </a:r>
            <a:r>
              <a:rPr lang="it-IT" dirty="0">
                <a:solidFill>
                  <a:schemeClr val="tx1"/>
                </a:solidFill>
              </a:rPr>
              <a:t>) di beneficiare di un significativo </a:t>
            </a:r>
            <a:r>
              <a:rPr lang="it-IT" dirty="0" smtClean="0">
                <a:solidFill>
                  <a:schemeClr val="tx1"/>
                </a:solidFill>
              </a:rPr>
              <a:t>vantaggio competitivo </a:t>
            </a:r>
            <a:r>
              <a:rPr lang="it-IT" dirty="0">
                <a:solidFill>
                  <a:schemeClr val="tx1"/>
                </a:solidFill>
              </a:rPr>
              <a:t>rispetto ai potenziali nuovi entranti, creando </a:t>
            </a:r>
            <a:r>
              <a:rPr lang="it-IT" b="1" dirty="0">
                <a:solidFill>
                  <a:schemeClr val="tx1"/>
                </a:solidFill>
              </a:rPr>
              <a:t>barriere </a:t>
            </a:r>
            <a:r>
              <a:rPr lang="it-IT" b="1" dirty="0" smtClean="0">
                <a:solidFill>
                  <a:schemeClr val="tx1"/>
                </a:solidFill>
              </a:rPr>
              <a:t>all’entrata </a:t>
            </a:r>
            <a:r>
              <a:rPr lang="it-IT" dirty="0" smtClean="0">
                <a:solidFill>
                  <a:schemeClr val="tx1"/>
                </a:solidFill>
              </a:rPr>
              <a:t>e generando </a:t>
            </a:r>
            <a:r>
              <a:rPr lang="it-IT" b="1" dirty="0" smtClean="0">
                <a:solidFill>
                  <a:schemeClr val="tx1"/>
                </a:solidFill>
              </a:rPr>
              <a:t>fenomeni di </a:t>
            </a:r>
            <a:r>
              <a:rPr lang="it-IT" b="1" i="1" dirty="0" err="1" smtClean="0">
                <a:solidFill>
                  <a:schemeClr val="tx1"/>
                </a:solidFill>
              </a:rPr>
              <a:t>lock</a:t>
            </a:r>
            <a:r>
              <a:rPr lang="it-IT" b="1" i="1" dirty="0" smtClean="0">
                <a:solidFill>
                  <a:schemeClr val="tx1"/>
                </a:solidFill>
              </a:rPr>
              <a:t>-in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17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1026" name="Picture 2" descr="Risultato immagini per multi sided platform business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7" y="3416273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109993" y="2395855"/>
            <a:ext cx="6762428" cy="381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it-IT" sz="2000" dirty="0" smtClean="0"/>
              <a:t>A tal </a:t>
            </a:r>
            <a:r>
              <a:rPr lang="it-IT" sz="2000" dirty="0"/>
              <a:t>fine </a:t>
            </a:r>
            <a:r>
              <a:rPr lang="it-IT" sz="2000" dirty="0" smtClean="0"/>
              <a:t>sono valutati: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2000" dirty="0" smtClean="0"/>
              <a:t>La </a:t>
            </a:r>
            <a:r>
              <a:rPr lang="it-IT" sz="2000" dirty="0"/>
              <a:t>rilevanza dei Big </a:t>
            </a:r>
            <a:r>
              <a:rPr lang="it-IT" sz="2000" dirty="0" smtClean="0"/>
              <a:t>Data per </a:t>
            </a:r>
            <a:r>
              <a:rPr lang="it-IT" sz="2000" dirty="0"/>
              <a:t>la fornitura del bene/servizio alla luce di tutte le caratteristiche del mercato in </a:t>
            </a:r>
            <a:r>
              <a:rPr lang="it-IT" sz="2000" dirty="0" smtClean="0"/>
              <a:t>questione;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2000" dirty="0" smtClean="0"/>
              <a:t>La natura</a:t>
            </a:r>
            <a:r>
              <a:rPr lang="it-IT" sz="2000" dirty="0"/>
              <a:t>, la qualità e la quantità di dati necessari per poter competere efficacemente; </a:t>
            </a:r>
            <a:endParaRPr lang="it-IT" sz="2000" dirty="0" smtClean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it-IT" sz="2000" dirty="0" smtClean="0"/>
              <a:t>La varietà </a:t>
            </a:r>
            <a:r>
              <a:rPr lang="it-IT" sz="2000" dirty="0"/>
              <a:t>di fonti (sia online che offline) utilizzabili per generare la conoscenza rilevante </a:t>
            </a:r>
            <a:r>
              <a:rPr lang="it-IT" sz="2000" dirty="0" smtClean="0"/>
              <a:t>per offrire </a:t>
            </a:r>
            <a:r>
              <a:rPr lang="it-IT" sz="2000" dirty="0"/>
              <a:t>i servizi in questione in maniera competitiva.</a:t>
            </a:r>
          </a:p>
        </p:txBody>
      </p:sp>
    </p:spTree>
    <p:extLst>
      <p:ext uri="{BB962C8B-B14F-4D97-AF65-F5344CB8AC3E}">
        <p14:creationId xmlns:p14="http://schemas.microsoft.com/office/powerpoint/2010/main" val="279217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464" y="0"/>
            <a:ext cx="11375756" cy="15070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4000" cap="small" dirty="0" err="1"/>
              <a:t>Artificial</a:t>
            </a:r>
            <a:r>
              <a:rPr lang="it-IT" sz="4000" cap="small" dirty="0"/>
              <a:t> Intelligence White </a:t>
            </a:r>
            <a:r>
              <a:rPr lang="it-IT" sz="4000" cap="small" dirty="0" err="1"/>
              <a:t>Paper</a:t>
            </a:r>
            <a:endParaRPr lang="it-IT" sz="4000" cap="small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18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928874" y="1627322"/>
            <a:ext cx="6122136" cy="3967567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1300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8006" y="123987"/>
            <a:ext cx="10553764" cy="1050212"/>
          </a:xfrm>
        </p:spPr>
        <p:txBody>
          <a:bodyPr/>
          <a:lstStyle/>
          <a:p>
            <a:r>
              <a:rPr lang="en-US" dirty="0"/>
              <a:t>A fair and competitive </a:t>
            </a:r>
            <a:r>
              <a:rPr lang="en-US" dirty="0" smtClean="0"/>
              <a:t>digital </a:t>
            </a:r>
            <a:r>
              <a:rPr lang="it-IT" dirty="0" smtClean="0"/>
              <a:t>economy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052" y="1084881"/>
            <a:ext cx="10476272" cy="3456122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Il 19 febbraio 2020 la Commissione ha pubblicato il Libro Bianco sull’Intelligenza artificiale, quale risultato del lungo lavoro di studio ed analisi sul fenomeno in esame e sui suoi impatti sulla collettività.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Lo scopo del libro bianco è quello di definire le politiche da adottare a livello comunitario e, pertanto, la Commissione invita gli stati membri, le istituzioni europee, l’industria, le parti sociali, i ricercatori e tutte le parti interessate a contribuire allo sviluppo regolamentare di questo </a:t>
            </a:r>
            <a:r>
              <a:rPr lang="it-IT" dirty="0" smtClean="0">
                <a:solidFill>
                  <a:schemeClr val="tx1"/>
                </a:solidFill>
              </a:rPr>
              <a:t>settore.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Gli obiettivi e gli scopi della ricerca condotta dalla Commissione sono improntati alla configurazione di </a:t>
            </a:r>
            <a:r>
              <a:rPr lang="it-IT" b="1" dirty="0" smtClean="0">
                <a:solidFill>
                  <a:schemeClr val="tx1"/>
                </a:solidFill>
              </a:rPr>
              <a:t>una strategia digitale che vada a beneficio delle persone, dell’economia e del pianeta, sempre nel rispetto dei valori </a:t>
            </a:r>
            <a:r>
              <a:rPr lang="it-IT" b="1" dirty="0" err="1" smtClean="0">
                <a:solidFill>
                  <a:schemeClr val="tx1"/>
                </a:solidFill>
              </a:rPr>
              <a:t>eurounitari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19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3803" y="4324336"/>
            <a:ext cx="8234766" cy="219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/>
              <a:t>Una </a:t>
            </a:r>
            <a:r>
              <a:rPr lang="it-IT" sz="2000" b="1" dirty="0"/>
              <a:t>intelligenza artificiale che sia affidabile e sicura</a:t>
            </a:r>
            <a:r>
              <a:rPr lang="it-IT" sz="2000" dirty="0"/>
              <a:t>, basata sulle eccellenze di cui dispone l’Unione europea, sviluppata con collaborazioni tra Stati membri, comunità scientifica e partnership pubblico-private, con l’obiettivo di mobilitare risorse e di coinvolgere anche le imprese medie e piccole.</a:t>
            </a:r>
          </a:p>
        </p:txBody>
      </p:sp>
    </p:spTree>
    <p:extLst>
      <p:ext uri="{BB962C8B-B14F-4D97-AF65-F5344CB8AC3E}">
        <p14:creationId xmlns:p14="http://schemas.microsoft.com/office/powerpoint/2010/main" val="141600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078123"/>
              </p:ext>
            </p:extLst>
          </p:nvPr>
        </p:nvGraphicFramePr>
        <p:xfrm>
          <a:off x="357106" y="681925"/>
          <a:ext cx="11049647" cy="367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9442"/>
          <a:stretch/>
        </p:blipFill>
        <p:spPr>
          <a:xfrm>
            <a:off x="8710048" y="3147852"/>
            <a:ext cx="2891874" cy="189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3986" y="201478"/>
            <a:ext cx="11778130" cy="2714527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Se </a:t>
            </a:r>
            <a:r>
              <a:rPr lang="it-IT" dirty="0">
                <a:solidFill>
                  <a:schemeClr val="tx1"/>
                </a:solidFill>
              </a:rPr>
              <a:t>da una parte la Commissione riconosce l’impatto positivo delle nuove tecnologie sulla vita dei cittadini, dall’altro rileva la presenza di una serie di rischi potenziali.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Per questo </a:t>
            </a:r>
            <a:r>
              <a:rPr lang="it-IT" dirty="0">
                <a:solidFill>
                  <a:schemeClr val="tx1"/>
                </a:solidFill>
              </a:rPr>
              <a:t>è necessario </a:t>
            </a:r>
            <a:r>
              <a:rPr lang="it-IT" b="1" dirty="0">
                <a:solidFill>
                  <a:schemeClr val="tx1"/>
                </a:solidFill>
              </a:rPr>
              <a:t>un approccio regolamentare comune tra tutti i paesi dell’UE </a:t>
            </a:r>
            <a:r>
              <a:rPr lang="it-IT" dirty="0">
                <a:solidFill>
                  <a:schemeClr val="tx1"/>
                </a:solidFill>
              </a:rPr>
              <a:t>con il duplice scopo di promuovere l’adozione e lo sviluppo dell’IA e di affrontare i rischi associati all’utilizzo distorto di questa nuova tecnologia.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Su </a:t>
            </a:r>
            <a:r>
              <a:rPr lang="it-IT" dirty="0">
                <a:solidFill>
                  <a:schemeClr val="tx1"/>
                </a:solidFill>
              </a:rPr>
              <a:t>temi sensibili come salute, politiche e trasporti, i sistemi di intelligenza artificiale dovranno essere tracciabili, trasparenti a garantire che vi sia una supervisione da parte </a:t>
            </a:r>
            <a:r>
              <a:rPr lang="it-IT" dirty="0" smtClean="0">
                <a:solidFill>
                  <a:schemeClr val="tx1"/>
                </a:solidFill>
              </a:rPr>
              <a:t>dell’uomo.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20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0298" y="3115159"/>
            <a:ext cx="823476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2000" dirty="0"/>
              <a:t>L’Ue invoca “</a:t>
            </a:r>
            <a:r>
              <a:rPr lang="it-IT" sz="2400" b="1" dirty="0"/>
              <a:t>regole chiare</a:t>
            </a:r>
            <a:r>
              <a:rPr lang="it-IT" sz="2000" dirty="0"/>
              <a:t>” sui sistemi di IA:</a:t>
            </a:r>
          </a:p>
          <a:p>
            <a:pPr>
              <a:spcAft>
                <a:spcPts val="300"/>
              </a:spcAft>
            </a:pPr>
            <a:r>
              <a:rPr lang="it-IT" sz="2000" dirty="0" smtClean="0"/>
              <a:t>1</a:t>
            </a:r>
            <a:r>
              <a:rPr lang="it-IT" sz="2000" dirty="0"/>
              <a:t>. Unire le forze tra gli Stati membri e l'UE - Piano coordinato sull'IA</a:t>
            </a:r>
          </a:p>
          <a:p>
            <a:pPr>
              <a:spcAft>
                <a:spcPts val="300"/>
              </a:spcAft>
            </a:pPr>
            <a:r>
              <a:rPr lang="it-IT" sz="2000" dirty="0"/>
              <a:t>2. Rafforzare la ricerca e l'innovazione - Siti di sperimentazione, reti 	di eccellenza</a:t>
            </a:r>
          </a:p>
          <a:p>
            <a:pPr>
              <a:spcAft>
                <a:spcPts val="300"/>
              </a:spcAft>
            </a:pPr>
            <a:r>
              <a:rPr lang="it-IT" sz="2000" dirty="0"/>
              <a:t>3. Migliorare le competenze – Sviluppare talenti</a:t>
            </a:r>
          </a:p>
          <a:p>
            <a:pPr>
              <a:spcAft>
                <a:spcPts val="300"/>
              </a:spcAft>
            </a:pPr>
            <a:r>
              <a:rPr lang="it-IT" sz="2000" dirty="0"/>
              <a:t>4. Aiutare le PMI - Centri di innovazione digitale, finanziamenti</a:t>
            </a:r>
          </a:p>
          <a:p>
            <a:pPr>
              <a:spcAft>
                <a:spcPts val="300"/>
              </a:spcAft>
            </a:pPr>
            <a:r>
              <a:rPr lang="it-IT" sz="2000" dirty="0"/>
              <a:t>5. Collaborare con il settore privato - Nuovo PPP su IA, dati e robotica</a:t>
            </a:r>
          </a:p>
          <a:p>
            <a:pPr>
              <a:spcAft>
                <a:spcPts val="300"/>
              </a:spcAft>
            </a:pPr>
            <a:r>
              <a:rPr lang="it-IT" sz="2000" dirty="0"/>
              <a:t>6. Promuovere l'IA nel settore pubblico - Dialoghi settoriali</a:t>
            </a:r>
          </a:p>
        </p:txBody>
      </p:sp>
    </p:spTree>
    <p:extLst>
      <p:ext uri="{BB962C8B-B14F-4D97-AF65-F5344CB8AC3E}">
        <p14:creationId xmlns:p14="http://schemas.microsoft.com/office/powerpoint/2010/main" val="414078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6426" y="437625"/>
            <a:ext cx="8534400" cy="1507067"/>
          </a:xfrm>
        </p:spPr>
        <p:txBody>
          <a:bodyPr/>
          <a:lstStyle/>
          <a:p>
            <a:pPr lvl="0" algn="ctr"/>
            <a:r>
              <a:rPr lang="it-IT" cap="small" dirty="0" err="1"/>
              <a:t>Rofi</a:t>
            </a:r>
            <a:r>
              <a:rPr lang="it-IT" cap="small" dirty="0"/>
              <a:t> EG 30 </a:t>
            </a:r>
            <a:r>
              <a:rPr lang="it-IT" cap="small" dirty="0" err="1"/>
              <a:t>Recommendations</a:t>
            </a:r>
            <a:r>
              <a:rPr lang="it-IT" cap="small" dirty="0"/>
              <a:t/>
            </a:r>
            <a:br>
              <a:rPr lang="it-IT" cap="small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21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774197" y="1456840"/>
            <a:ext cx="5873857" cy="3921071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1400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930" y="526942"/>
            <a:ext cx="11189776" cy="5036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just"/>
            <a:r>
              <a:rPr lang="it-IT" dirty="0" smtClean="0">
                <a:solidFill>
                  <a:schemeClr val="tx1"/>
                </a:solidFill>
              </a:rPr>
              <a:t>Il </a:t>
            </a:r>
            <a:r>
              <a:rPr lang="it-IT" i="1" dirty="0">
                <a:solidFill>
                  <a:schemeClr val="tx1"/>
                </a:solidFill>
              </a:rPr>
              <a:t>report</a:t>
            </a:r>
            <a:r>
              <a:rPr lang="it-IT" dirty="0">
                <a:solidFill>
                  <a:schemeClr val="tx1"/>
                </a:solidFill>
              </a:rPr>
              <a:t> rappresenta il prodotto della ricerca sviluppata dal gruppo di esperti sulle modalità e le strade da seguire per creare un quadro europeo che soddisfi le esigenze di innovazione per la fornitura di servizi finanziari basati sulla tecnologia </a:t>
            </a:r>
            <a:r>
              <a:rPr lang="it-IT" dirty="0" err="1" smtClean="0">
                <a:solidFill>
                  <a:schemeClr val="tx1"/>
                </a:solidFill>
              </a:rPr>
              <a:t>FinTech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it-IT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Le Raccomandazioni </a:t>
            </a:r>
            <a:r>
              <a:rPr lang="it-IT" dirty="0" smtClean="0">
                <a:solidFill>
                  <a:schemeClr val="tx1"/>
                </a:solidFill>
              </a:rPr>
              <a:t>vengono </a:t>
            </a:r>
            <a:r>
              <a:rPr lang="it-IT" dirty="0">
                <a:solidFill>
                  <a:schemeClr val="tx1"/>
                </a:solidFill>
              </a:rPr>
              <a:t>raggruppate in 4 aree tematiche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  <a:endParaRPr lang="it-IT" dirty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q"/>
            </a:pPr>
            <a:r>
              <a:rPr lang="it-IT" sz="2200" dirty="0" smtClean="0">
                <a:solidFill>
                  <a:schemeClr val="tx1"/>
                </a:solidFill>
              </a:rPr>
              <a:t> Uso </a:t>
            </a:r>
            <a:r>
              <a:rPr lang="it-IT" sz="2200" dirty="0">
                <a:solidFill>
                  <a:schemeClr val="tx1"/>
                </a:solidFill>
              </a:rPr>
              <a:t>innovativo della tecnologia nella finanza</a:t>
            </a:r>
          </a:p>
          <a:p>
            <a:pPr lvl="3" algn="just">
              <a:buFont typeface="Wingdings" panose="05000000000000000000" pitchFamily="2" charset="2"/>
              <a:buChar char="q"/>
            </a:pPr>
            <a:r>
              <a:rPr lang="it-IT" sz="2200" dirty="0" smtClean="0">
                <a:solidFill>
                  <a:schemeClr val="tx1"/>
                </a:solidFill>
              </a:rPr>
              <a:t> Creazione </a:t>
            </a:r>
            <a:r>
              <a:rPr lang="it-IT" sz="2200" dirty="0">
                <a:solidFill>
                  <a:schemeClr val="tx1"/>
                </a:solidFill>
              </a:rPr>
              <a:t>di un quadro unico e armonizzato</a:t>
            </a:r>
          </a:p>
          <a:p>
            <a:pPr lvl="3" algn="just">
              <a:buFont typeface="Wingdings" panose="05000000000000000000" pitchFamily="2" charset="2"/>
              <a:buChar char="q"/>
            </a:pPr>
            <a:r>
              <a:rPr lang="it-IT" sz="2200" dirty="0" smtClean="0">
                <a:solidFill>
                  <a:schemeClr val="tx1"/>
                </a:solidFill>
              </a:rPr>
              <a:t> Accesso </a:t>
            </a:r>
            <a:r>
              <a:rPr lang="it-IT" sz="2200" dirty="0">
                <a:solidFill>
                  <a:schemeClr val="tx1"/>
                </a:solidFill>
              </a:rPr>
              <a:t>ai </a:t>
            </a:r>
            <a:r>
              <a:rPr lang="it-IT" sz="2200" dirty="0" smtClean="0">
                <a:solidFill>
                  <a:schemeClr val="tx1"/>
                </a:solidFill>
              </a:rPr>
              <a:t>dati</a:t>
            </a:r>
            <a:endParaRPr lang="it-IT" sz="2200" dirty="0">
              <a:solidFill>
                <a:schemeClr val="tx1"/>
              </a:solidFill>
            </a:endParaRPr>
          </a:p>
          <a:p>
            <a:pPr lvl="3" algn="just">
              <a:buFont typeface="Wingdings" panose="05000000000000000000" pitchFamily="2" charset="2"/>
              <a:buChar char="q"/>
            </a:pPr>
            <a:r>
              <a:rPr lang="it-IT" sz="2200" dirty="0" smtClean="0">
                <a:solidFill>
                  <a:schemeClr val="tx1"/>
                </a:solidFill>
              </a:rPr>
              <a:t> Inclusione </a:t>
            </a:r>
            <a:r>
              <a:rPr lang="it-IT" sz="2200" dirty="0">
                <a:solidFill>
                  <a:schemeClr val="tx1"/>
                </a:solidFill>
              </a:rPr>
              <a:t>finanziaria ed uso etico dei </a:t>
            </a:r>
            <a:r>
              <a:rPr lang="it-IT" sz="2200" dirty="0" smtClean="0">
                <a:solidFill>
                  <a:schemeClr val="tx1"/>
                </a:solidFill>
              </a:rPr>
              <a:t>dati</a:t>
            </a:r>
            <a:endParaRPr lang="it-IT" sz="2200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22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29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23</a:t>
            </a:fld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47061750"/>
              </p:ext>
            </p:extLst>
          </p:nvPr>
        </p:nvGraphicFramePr>
        <p:xfrm>
          <a:off x="141205" y="1053885"/>
          <a:ext cx="10723107" cy="534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6"/>
          <p:cNvSpPr/>
          <p:nvPr/>
        </p:nvSpPr>
        <p:spPr>
          <a:xfrm>
            <a:off x="475280" y="-154983"/>
            <a:ext cx="111794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200" dirty="0"/>
              <a:t> </a:t>
            </a:r>
          </a:p>
          <a:p>
            <a:pPr algn="just"/>
            <a:r>
              <a:rPr lang="it-IT" sz="2200" dirty="0"/>
              <a:t>I principali ambiti di ricerca e di intervento perseguiti dal ROFI EG coinvolgono </a:t>
            </a:r>
            <a:r>
              <a:rPr lang="it-IT" sz="2200" dirty="0" smtClean="0"/>
              <a:t>le seguenti aree: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48863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385" t="17317" r="28780" b="13173"/>
          <a:stretch/>
        </p:blipFill>
        <p:spPr>
          <a:xfrm>
            <a:off x="4736122" y="2227385"/>
            <a:ext cx="2532185" cy="255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3952" y="402956"/>
            <a:ext cx="11375756" cy="15070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4400" i="1" cap="small" dirty="0" smtClean="0"/>
              <a:t>Cautele </a:t>
            </a:r>
            <a:r>
              <a:rPr lang="it-IT" sz="4400" i="1" cap="small" dirty="0"/>
              <a:t>e </a:t>
            </a:r>
            <a:r>
              <a:rPr lang="it-IT" sz="4400" i="1" cap="small" dirty="0" err="1"/>
              <a:t>A</a:t>
            </a:r>
            <a:r>
              <a:rPr lang="it-IT" sz="4400" i="1" cap="small" dirty="0" err="1" smtClean="0"/>
              <a:t>lert</a:t>
            </a:r>
            <a:endParaRPr lang="it-IT" sz="4400" i="1" cap="small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24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25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1820042" cy="17431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 smtClean="0"/>
              <a:t>L’utilizzo </a:t>
            </a:r>
            <a:r>
              <a:rPr lang="it-IT" sz="2000" dirty="0"/>
              <a:t>dei Big Data interessa ambiti di competenza e di criticità di diversa</a:t>
            </a:r>
            <a:br>
              <a:rPr lang="it-IT" sz="2000" dirty="0"/>
            </a:br>
            <a:r>
              <a:rPr lang="it-IT" sz="2000" dirty="0"/>
              <a:t>natura tale per cui le sfide poste dallo sviluppo dell’economia digitale richiedono l’impiego sinergico degli strumenti a tutela della privacy, del consumatore e della concorrenza.</a:t>
            </a:r>
            <a:endParaRPr lang="it-IT" sz="2000" dirty="0" smtClean="0">
              <a:ln w="3175" cmpd="sng">
                <a:noFill/>
              </a:ln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it-IT" sz="2000" dirty="0">
              <a:ln w="3175" cmpd="sng">
                <a:noFill/>
              </a:ln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t="14061"/>
          <a:stretch/>
        </p:blipFill>
        <p:spPr>
          <a:xfrm>
            <a:off x="198913" y="1301856"/>
            <a:ext cx="11548801" cy="387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444284" y="5418038"/>
            <a:ext cx="7986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dirty="0">
                <a:ln w="3175" cmpd="sng">
                  <a:noFill/>
                </a:ln>
              </a:rPr>
              <a:t>Il legame tra Big Data, privacy e </a:t>
            </a:r>
            <a:r>
              <a:rPr lang="it-IT" i="1" dirty="0" err="1">
                <a:ln w="3175" cmpd="sng">
                  <a:noFill/>
                </a:ln>
              </a:rPr>
              <a:t>enforcement</a:t>
            </a:r>
            <a:r>
              <a:rPr lang="it-IT" dirty="0">
                <a:ln w="3175" cmpd="sng">
                  <a:noFill/>
                </a:ln>
              </a:rPr>
              <a:t> della disciplina a tutela della concorrenza può interessare tutti gli strumenti di intervento </a:t>
            </a:r>
            <a:r>
              <a:rPr lang="it-IT" dirty="0" smtClean="0">
                <a:ln w="3175" cmpd="sng">
                  <a:noFill/>
                </a:ln>
              </a:rPr>
              <a:t>delle autorità.</a:t>
            </a:r>
            <a:endParaRPr lang="it-IT" dirty="0">
              <a:ln w="3175" cmpd="sng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97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63878"/>
              </p:ext>
            </p:extLst>
          </p:nvPr>
        </p:nvGraphicFramePr>
        <p:xfrm>
          <a:off x="-2014780" y="247973"/>
          <a:ext cx="11174277" cy="629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26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32176" y="1047515"/>
            <a:ext cx="40605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Lo sviluppo </a:t>
            </a:r>
            <a:r>
              <a:rPr lang="it-IT" sz="2000" dirty="0">
                <a:latin typeface="+mj-lt"/>
              </a:rPr>
              <a:t>dei Big Data </a:t>
            </a:r>
            <a:r>
              <a:rPr lang="it-IT" sz="2000" dirty="0" smtClean="0">
                <a:latin typeface="+mj-lt"/>
              </a:rPr>
              <a:t>può avere </a:t>
            </a:r>
            <a:r>
              <a:rPr lang="it-IT" sz="2000" dirty="0">
                <a:latin typeface="+mj-lt"/>
              </a:rPr>
              <a:t>ripercussioni su libertà e diritti fondamentali delle persone se non accompagnato da </a:t>
            </a:r>
            <a:r>
              <a:rPr lang="it-IT" sz="2000" dirty="0" smtClean="0">
                <a:latin typeface="+mj-lt"/>
              </a:rPr>
              <a:t>garanzie e </a:t>
            </a:r>
            <a:r>
              <a:rPr lang="it-IT" sz="2000" dirty="0">
                <a:latin typeface="+mj-lt"/>
              </a:rPr>
              <a:t>da principi etici che li rendano compatibili con i valori delle società </a:t>
            </a:r>
            <a:r>
              <a:rPr lang="it-IT" sz="2000" dirty="0" smtClean="0">
                <a:latin typeface="+mj-lt"/>
              </a:rPr>
              <a:t> democratiche.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2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86738" y="356461"/>
            <a:ext cx="9050429" cy="3705932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>
                <a:solidFill>
                  <a:schemeClr val="tx1"/>
                </a:solidFill>
              </a:rPr>
              <a:t>disponibilità di </a:t>
            </a:r>
            <a:r>
              <a:rPr lang="it-IT" i="1" dirty="0">
                <a:solidFill>
                  <a:schemeClr val="tx1"/>
                </a:solidFill>
              </a:rPr>
              <a:t>Big Data </a:t>
            </a:r>
            <a:r>
              <a:rPr lang="it-IT" dirty="0" smtClean="0">
                <a:solidFill>
                  <a:schemeClr val="tx1"/>
                </a:solidFill>
              </a:rPr>
              <a:t>attribuisce alle </a:t>
            </a:r>
            <a:r>
              <a:rPr lang="it-IT" dirty="0">
                <a:solidFill>
                  <a:schemeClr val="tx1"/>
                </a:solidFill>
              </a:rPr>
              <a:t>grandi </a:t>
            </a:r>
            <a:r>
              <a:rPr lang="it-IT" b="1" dirty="0">
                <a:solidFill>
                  <a:schemeClr val="tx1"/>
                </a:solidFill>
              </a:rPr>
              <a:t>piattaforme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b="1" dirty="0" smtClean="0">
                <a:solidFill>
                  <a:schemeClr val="tx1"/>
                </a:solidFill>
              </a:rPr>
              <a:t>capacità </a:t>
            </a:r>
            <a:r>
              <a:rPr lang="it-IT" b="1" dirty="0">
                <a:solidFill>
                  <a:schemeClr val="tx1"/>
                </a:solidFill>
              </a:rPr>
              <a:t>di esercitare una notevole disciplina concorrenziale su più mercati </a:t>
            </a:r>
            <a:r>
              <a:rPr lang="it-IT" b="1" dirty="0" smtClean="0">
                <a:solidFill>
                  <a:schemeClr val="tx1"/>
                </a:solidFill>
              </a:rPr>
              <a:t>contemporaneamente</a:t>
            </a:r>
            <a:r>
              <a:rPr lang="it-IT" dirty="0" smtClean="0">
                <a:solidFill>
                  <a:schemeClr val="tx1"/>
                </a:solidFill>
              </a:rPr>
              <a:t>, acquisendo un </a:t>
            </a:r>
            <a:r>
              <a:rPr lang="it-IT" dirty="0">
                <a:solidFill>
                  <a:schemeClr val="tx1"/>
                </a:solidFill>
              </a:rPr>
              <a:t>potere di mercato ancor prima di </a:t>
            </a:r>
            <a:r>
              <a:rPr lang="it-IT" dirty="0" smtClean="0">
                <a:solidFill>
                  <a:schemeClr val="tx1"/>
                </a:solidFill>
              </a:rPr>
              <a:t>avervi fatto </a:t>
            </a:r>
            <a:r>
              <a:rPr lang="it-IT" dirty="0">
                <a:solidFill>
                  <a:schemeClr val="tx1"/>
                </a:solidFill>
              </a:rPr>
              <a:t>ingresso.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b="1" dirty="0">
                <a:solidFill>
                  <a:schemeClr val="tx1"/>
                </a:solidFill>
              </a:rPr>
              <a:t>forza </a:t>
            </a:r>
            <a:r>
              <a:rPr lang="it-IT" b="1" i="1" dirty="0">
                <a:solidFill>
                  <a:schemeClr val="tx1"/>
                </a:solidFill>
              </a:rPr>
              <a:t>disruptive </a:t>
            </a:r>
            <a:r>
              <a:rPr lang="it-IT" b="1" dirty="0">
                <a:solidFill>
                  <a:schemeClr val="tx1"/>
                </a:solidFill>
              </a:rPr>
              <a:t>dei processi di digitalizzazione </a:t>
            </a:r>
            <a:r>
              <a:rPr lang="it-IT" dirty="0" smtClean="0">
                <a:solidFill>
                  <a:schemeClr val="tx1"/>
                </a:solidFill>
              </a:rPr>
              <a:t>conforma l’organizzazione dell’intera </a:t>
            </a:r>
            <a:r>
              <a:rPr lang="it-IT" dirty="0">
                <a:solidFill>
                  <a:schemeClr val="tx1"/>
                </a:solidFill>
              </a:rPr>
              <a:t>filiera di settori digitali e tradizionali e </a:t>
            </a:r>
            <a:r>
              <a:rPr lang="it-IT" dirty="0" smtClean="0">
                <a:solidFill>
                  <a:schemeClr val="tx1"/>
                </a:solidFill>
              </a:rPr>
              <a:t>ridefinisce </a:t>
            </a:r>
            <a:r>
              <a:rPr lang="it-IT" dirty="0">
                <a:solidFill>
                  <a:schemeClr val="tx1"/>
                </a:solidFill>
              </a:rPr>
              <a:t>i rapporti negoziali che si instaurano </a:t>
            </a:r>
            <a:r>
              <a:rPr lang="it-IT" dirty="0" smtClean="0">
                <a:solidFill>
                  <a:schemeClr val="tx1"/>
                </a:solidFill>
              </a:rPr>
              <a:t>tra gli </a:t>
            </a:r>
            <a:r>
              <a:rPr lang="it-IT" dirty="0">
                <a:solidFill>
                  <a:schemeClr val="tx1"/>
                </a:solidFill>
              </a:rPr>
              <a:t>operatori attivi in diverse fasi della filiera e/o in settori contigui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27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9484" y="3795031"/>
            <a:ext cx="9226658" cy="281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/>
              <a:t>Sia l’applicazione della normativa sulla protezione dei dati personali </a:t>
            </a:r>
            <a:r>
              <a:rPr lang="it-IT" sz="2000" dirty="0" smtClean="0"/>
              <a:t>sia </a:t>
            </a:r>
            <a:r>
              <a:rPr lang="it-IT" sz="2000" dirty="0"/>
              <a:t>la strumentazione </a:t>
            </a:r>
            <a:r>
              <a:rPr lang="it-IT" sz="2000" dirty="0" smtClean="0"/>
              <a:t>propria della </a:t>
            </a:r>
            <a:r>
              <a:rPr lang="it-IT" sz="2000" dirty="0"/>
              <a:t>tutela del consumatore possono offrire un contributo importante per la riduzione </a:t>
            </a:r>
            <a:r>
              <a:rPr lang="it-IT" sz="2000" dirty="0" smtClean="0"/>
              <a:t>dell’asimmetria informativa </a:t>
            </a:r>
            <a:r>
              <a:rPr lang="it-IT" sz="2000" dirty="0"/>
              <a:t>esistente, garantendo che </a:t>
            </a:r>
            <a:r>
              <a:rPr lang="it-IT" sz="2000" dirty="0" smtClean="0"/>
              <a:t>gli </a:t>
            </a:r>
            <a:r>
              <a:rPr lang="it-IT" sz="2000" dirty="0"/>
              <a:t>utenti </a:t>
            </a:r>
            <a:endParaRPr lang="it-IT" sz="2000" dirty="0" smtClean="0"/>
          </a:p>
          <a:p>
            <a:pPr marL="742950" lvl="1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 smtClean="0"/>
              <a:t>ricevano </a:t>
            </a:r>
            <a:r>
              <a:rPr lang="it-IT" sz="2000" dirty="0"/>
              <a:t>un’</a:t>
            </a:r>
            <a:r>
              <a:rPr lang="it-IT" sz="2000" b="1" dirty="0"/>
              <a:t>adeguata informazione</a:t>
            </a:r>
            <a:r>
              <a:rPr lang="it-IT" sz="2000" dirty="0"/>
              <a:t> circa le </a:t>
            </a:r>
            <a:r>
              <a:rPr lang="it-IT" sz="2000" dirty="0" smtClean="0"/>
              <a:t>finalità della </a:t>
            </a:r>
            <a:r>
              <a:rPr lang="it-IT" sz="2000" dirty="0"/>
              <a:t>raccolta e dell’utilizzo dei loro dati </a:t>
            </a:r>
            <a:r>
              <a:rPr lang="it-IT" sz="2000" dirty="0" smtClean="0"/>
              <a:t>	</a:t>
            </a:r>
          </a:p>
          <a:p>
            <a:pPr marL="742950" lvl="1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 smtClean="0"/>
              <a:t>siano </a:t>
            </a:r>
            <a:r>
              <a:rPr lang="it-IT" sz="2000" dirty="0"/>
              <a:t>posti nella condizione di esercitare </a:t>
            </a:r>
            <a:r>
              <a:rPr lang="it-IT" sz="2000" dirty="0" smtClean="0"/>
              <a:t>consapevolmente ed </a:t>
            </a:r>
            <a:r>
              <a:rPr lang="it-IT" sz="2000" dirty="0"/>
              <a:t>effettivamente le proprie </a:t>
            </a:r>
            <a:r>
              <a:rPr lang="it-IT" sz="2000" b="1" dirty="0"/>
              <a:t>scelte di consumo</a:t>
            </a:r>
            <a:r>
              <a:rPr lang="it-IT" sz="2000" dirty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577" r="27898"/>
          <a:stretch/>
        </p:blipFill>
        <p:spPr>
          <a:xfrm>
            <a:off x="0" y="232475"/>
            <a:ext cx="2448914" cy="351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0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28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201478" y="232475"/>
            <a:ext cx="10926305" cy="3874576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it-IT" dirty="0" smtClean="0">
                <a:ln w="3175" cmpd="sng">
                  <a:noFill/>
                </a:ln>
                <a:solidFill>
                  <a:schemeClr val="tx1"/>
                </a:solidFill>
              </a:rPr>
              <a:t>A </a:t>
            </a:r>
            <a:r>
              <a:rPr lang="it-IT" dirty="0">
                <a:ln w="3175" cmpd="sng">
                  <a:noFill/>
                </a:ln>
                <a:solidFill>
                  <a:schemeClr val="tx1"/>
                </a:solidFill>
              </a:rPr>
              <a:t>tal fine a livello comunitario, si stanno moltiplicando gli sforzi per </a:t>
            </a:r>
            <a:r>
              <a:rPr lang="it-IT" sz="2400" b="1" dirty="0">
                <a:ln w="3175" cmpd="sng">
                  <a:noFill/>
                </a:ln>
                <a:solidFill>
                  <a:schemeClr val="tx1"/>
                </a:solidFill>
              </a:rPr>
              <a:t>rafforzare i presidi sulle piattaforme </a:t>
            </a:r>
            <a:r>
              <a:rPr lang="it-IT" dirty="0" smtClean="0">
                <a:ln w="3175" cmpd="sng">
                  <a:noFill/>
                </a:ln>
                <a:solidFill>
                  <a:schemeClr val="tx1"/>
                </a:solidFill>
              </a:rPr>
              <a:t>al fine di: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Adottare </a:t>
            </a:r>
            <a:r>
              <a:rPr lang="it-IT" sz="2000" dirty="0">
                <a:ln w="3175" cmpd="sng">
                  <a:noFill/>
                </a:ln>
                <a:solidFill>
                  <a:schemeClr val="tx1"/>
                </a:solidFill>
              </a:rPr>
              <a:t>politiche volte a creare un maggior equilibrio trai diversi attori in </a:t>
            </a: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campo sono </a:t>
            </a:r>
            <a:r>
              <a:rPr lang="it-IT" sz="2000" dirty="0">
                <a:ln w="3175" cmpd="sng">
                  <a:noFill/>
                </a:ln>
                <a:solidFill>
                  <a:schemeClr val="tx1"/>
                </a:solidFill>
              </a:rPr>
              <a:t>state valutate soluzioni di tipo strutturale o comportamentale volte – attraverso strumenti </a:t>
            </a: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quali l’identificazione </a:t>
            </a:r>
            <a:r>
              <a:rPr lang="it-IT" sz="2000" dirty="0">
                <a:ln w="3175" cmpd="sng">
                  <a:noFill/>
                </a:ln>
                <a:solidFill>
                  <a:schemeClr val="tx1"/>
                </a:solidFill>
              </a:rPr>
              <a:t>di una posizione di dominanza, la previsione di limiti ex ante </a:t>
            </a: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all’integrazione verticale </a:t>
            </a:r>
            <a:r>
              <a:rPr lang="it-IT" sz="2000" dirty="0">
                <a:ln w="3175" cmpd="sng">
                  <a:noFill/>
                </a:ln>
                <a:solidFill>
                  <a:schemeClr val="tx1"/>
                </a:solidFill>
              </a:rPr>
              <a:t>e orizzontale delle piattaforme - a limitare il potere contrattuale delle </a:t>
            </a: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piattaforme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Giungere ad una conoscenza più approfondita </a:t>
            </a:r>
            <a:r>
              <a:rPr lang="it-IT" sz="2000" dirty="0">
                <a:ln w="3175" cmpd="sng">
                  <a:noFill/>
                </a:ln>
                <a:solidFill>
                  <a:schemeClr val="tx1"/>
                </a:solidFill>
              </a:rPr>
              <a:t>del </a:t>
            </a: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fenomeno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Ricorrere a </a:t>
            </a:r>
            <a:r>
              <a:rPr lang="it-IT" sz="2000" dirty="0">
                <a:ln w="3175" cmpd="sng">
                  <a:noFill/>
                </a:ln>
                <a:solidFill>
                  <a:schemeClr val="tx1"/>
                </a:solidFill>
              </a:rPr>
              <a:t>figure professionali quali </a:t>
            </a:r>
            <a:r>
              <a:rPr lang="it-IT" sz="2000" i="1" dirty="0">
                <a:ln w="3175" cmpd="sng">
                  <a:noFill/>
                </a:ln>
                <a:solidFill>
                  <a:schemeClr val="tx1"/>
                </a:solidFill>
              </a:rPr>
              <a:t>data </a:t>
            </a:r>
            <a:r>
              <a:rPr lang="it-IT" sz="2000" i="1" dirty="0" err="1" smtClean="0">
                <a:ln w="3175" cmpd="sng">
                  <a:noFill/>
                </a:ln>
                <a:solidFill>
                  <a:schemeClr val="tx1"/>
                </a:solidFill>
              </a:rPr>
              <a:t>scientist</a:t>
            </a:r>
            <a:r>
              <a:rPr lang="it-IT" sz="2000" i="1" dirty="0" smtClean="0">
                <a:ln w="3175" cmpd="sng">
                  <a:noFill/>
                </a:ln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ln w="3175" cmpd="sng">
                  <a:noFill/>
                </a:ln>
                <a:solidFill>
                  <a:schemeClr val="tx1"/>
                </a:solidFill>
              </a:rPr>
              <a:t>anche </a:t>
            </a:r>
            <a:r>
              <a:rPr lang="it-IT" sz="2000" dirty="0">
                <a:ln w="3175" cmpd="sng">
                  <a:noFill/>
                </a:ln>
                <a:solidFill>
                  <a:schemeClr val="tx1"/>
                </a:solidFill>
              </a:rPr>
              <a:t>presso le Authority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3802" y="3687901"/>
            <a:ext cx="8389751" cy="31700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it-IT" sz="2000" dirty="0">
                <a:ln w="3175" cmpd="sng">
                  <a:noFill/>
                </a:ln>
              </a:rPr>
              <a:t>Un’attenta </a:t>
            </a:r>
            <a:r>
              <a:rPr lang="it-IT" sz="2400" b="1" dirty="0">
                <a:ln w="3175" cmpd="sng">
                  <a:noFill/>
                </a:ln>
              </a:rPr>
              <a:t>ponderazione dei principi di protezione dei dati </a:t>
            </a:r>
            <a:r>
              <a:rPr lang="it-IT" sz="2000" dirty="0">
                <a:ln w="3175" cmpd="sng">
                  <a:noFill/>
                </a:ln>
              </a:rPr>
              <a:t>personali e l’impiego delle </a:t>
            </a:r>
            <a:r>
              <a:rPr lang="it-IT" sz="2400" b="1" dirty="0">
                <a:ln w="3175" cmpd="sng">
                  <a:noFill/>
                </a:ln>
              </a:rPr>
              <a:t>misure volte a prevenire la violazione dei diritti fondamentali </a:t>
            </a:r>
            <a:r>
              <a:rPr lang="it-IT" sz="2000" dirty="0">
                <a:ln w="3175" cmpd="sng">
                  <a:noFill/>
                </a:ln>
              </a:rPr>
              <a:t>degli interessati rappresentano </a:t>
            </a:r>
            <a:r>
              <a:rPr lang="it-IT" sz="2000" dirty="0" smtClean="0">
                <a:ln w="3175" cmpd="sng">
                  <a:noFill/>
                </a:ln>
              </a:rPr>
              <a:t>una </a:t>
            </a:r>
            <a:r>
              <a:rPr lang="it-IT" sz="2000" u="sng" dirty="0">
                <a:ln w="3175" cmpd="sng">
                  <a:noFill/>
                </a:ln>
              </a:rPr>
              <a:t>cautela imprescindibile </a:t>
            </a:r>
            <a:r>
              <a:rPr lang="it-IT" sz="2000" dirty="0">
                <a:ln w="3175" cmpd="sng">
                  <a:noFill/>
                </a:ln>
              </a:rPr>
              <a:t>per lo sviluppo di tali tecnologie nel rispetto della dimensione individuale e collettiva dei diritti fondamentali (non limitati a quello alla protezione dei dati personali) in gioco.</a:t>
            </a:r>
          </a:p>
        </p:txBody>
      </p:sp>
    </p:spTree>
    <p:extLst>
      <p:ext uri="{BB962C8B-B14F-4D97-AF65-F5344CB8AC3E}">
        <p14:creationId xmlns:p14="http://schemas.microsoft.com/office/powerpoint/2010/main" val="31953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966" y="132309"/>
            <a:ext cx="3564610" cy="720098"/>
          </a:xfrm>
        </p:spPr>
        <p:txBody>
          <a:bodyPr/>
          <a:lstStyle/>
          <a:p>
            <a:r>
              <a:rPr lang="it-IT" dirty="0" smtClean="0"/>
              <a:t>Gli 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263112"/>
            <a:ext cx="5236141" cy="5594888"/>
          </a:xfrm>
        </p:spPr>
        <p:txBody>
          <a:bodyPr>
            <a:noAutofit/>
          </a:bodyPr>
          <a:lstStyle/>
          <a:p>
            <a:pPr marL="228600" indent="-228600" algn="just">
              <a:buAutoNum type="arabicPeriod"/>
            </a:pPr>
            <a:r>
              <a:rPr lang="it-IT" sz="1800" dirty="0" smtClean="0">
                <a:solidFill>
                  <a:schemeClr val="tx1"/>
                </a:solidFill>
              </a:rPr>
              <a:t>Promuovere </a:t>
            </a:r>
            <a:r>
              <a:rPr lang="it-IT" sz="1800" dirty="0">
                <a:solidFill>
                  <a:schemeClr val="tx1"/>
                </a:solidFill>
              </a:rPr>
              <a:t>un </a:t>
            </a:r>
            <a:r>
              <a:rPr lang="it-IT" sz="1800" b="1" dirty="0" smtClean="0">
                <a:solidFill>
                  <a:schemeClr val="tx1"/>
                </a:solidFill>
              </a:rPr>
              <a:t>quadro </a:t>
            </a:r>
            <a:r>
              <a:rPr lang="it-IT" sz="1800" b="1" dirty="0">
                <a:solidFill>
                  <a:schemeClr val="tx1"/>
                </a:solidFill>
              </a:rPr>
              <a:t>normativo </a:t>
            </a:r>
            <a:r>
              <a:rPr lang="it-IT" sz="1800" dirty="0" smtClean="0">
                <a:solidFill>
                  <a:schemeClr val="tx1"/>
                </a:solidFill>
              </a:rPr>
              <a:t>improntato  alla piena </a:t>
            </a:r>
            <a:r>
              <a:rPr lang="it-IT" sz="1800" dirty="0">
                <a:solidFill>
                  <a:schemeClr val="tx1"/>
                </a:solidFill>
              </a:rPr>
              <a:t>ed effettiva trasparenza nell’uso delle informazioni </a:t>
            </a:r>
            <a:r>
              <a:rPr lang="it-IT" sz="1800" dirty="0" smtClean="0">
                <a:solidFill>
                  <a:schemeClr val="tx1"/>
                </a:solidFill>
              </a:rPr>
              <a:t>personali. </a:t>
            </a:r>
            <a:endParaRPr lang="it-IT" sz="1800" dirty="0">
              <a:solidFill>
                <a:schemeClr val="tx1"/>
              </a:solidFill>
            </a:endParaRPr>
          </a:p>
          <a:p>
            <a:pPr marL="228600" indent="-228600" algn="just">
              <a:buAutoNum type="arabicPeriod"/>
            </a:pPr>
            <a:r>
              <a:rPr lang="it-IT" sz="1800" dirty="0">
                <a:solidFill>
                  <a:schemeClr val="tx1"/>
                </a:solidFill>
              </a:rPr>
              <a:t>Rafforzare la </a:t>
            </a:r>
            <a:r>
              <a:rPr lang="it-IT" sz="1800" b="1" dirty="0">
                <a:solidFill>
                  <a:schemeClr val="tx1"/>
                </a:solidFill>
              </a:rPr>
              <a:t>cooperazione internazionale </a:t>
            </a:r>
            <a:r>
              <a:rPr lang="it-IT" sz="1800" dirty="0" smtClean="0">
                <a:solidFill>
                  <a:schemeClr val="tx1"/>
                </a:solidFill>
              </a:rPr>
              <a:t>per </a:t>
            </a:r>
            <a:r>
              <a:rPr lang="it-IT" sz="1800" dirty="0">
                <a:solidFill>
                  <a:schemeClr val="tx1"/>
                </a:solidFill>
              </a:rPr>
              <a:t>la costituzione di un mercato unico digitale. </a:t>
            </a:r>
          </a:p>
          <a:p>
            <a:pPr marL="228600" indent="-228600" algn="just">
              <a:buAutoNum type="arabicPeriod"/>
            </a:pPr>
            <a:r>
              <a:rPr lang="it-IT" sz="1800" dirty="0">
                <a:solidFill>
                  <a:schemeClr val="tx1"/>
                </a:solidFill>
              </a:rPr>
              <a:t>Promuovere una </a:t>
            </a:r>
            <a:r>
              <a:rPr lang="it-IT" sz="1800" b="1" dirty="0">
                <a:solidFill>
                  <a:schemeClr val="tx1"/>
                </a:solidFill>
              </a:rPr>
              <a:t>policy unica </a:t>
            </a:r>
            <a:r>
              <a:rPr lang="it-IT" sz="1800" dirty="0" smtClean="0">
                <a:solidFill>
                  <a:schemeClr val="tx1"/>
                </a:solidFill>
              </a:rPr>
              <a:t>per l’estrazione</a:t>
            </a:r>
            <a:r>
              <a:rPr lang="it-IT" sz="1800" dirty="0">
                <a:solidFill>
                  <a:schemeClr val="tx1"/>
                </a:solidFill>
              </a:rPr>
              <a:t>, l’accessibilità e l’utilizzo dei </a:t>
            </a:r>
            <a:r>
              <a:rPr lang="it-IT" sz="1800" dirty="0" smtClean="0">
                <a:solidFill>
                  <a:schemeClr val="tx1"/>
                </a:solidFill>
              </a:rPr>
              <a:t>dati. </a:t>
            </a:r>
            <a:endParaRPr lang="it-IT" sz="1800" dirty="0">
              <a:solidFill>
                <a:schemeClr val="tx1"/>
              </a:solidFill>
            </a:endParaRPr>
          </a:p>
          <a:p>
            <a:pPr marL="228600" indent="-228600" algn="just">
              <a:buAutoNum type="arabicPeriod"/>
            </a:pPr>
            <a:r>
              <a:rPr lang="it-IT" sz="1800" dirty="0">
                <a:solidFill>
                  <a:schemeClr val="tx1"/>
                </a:solidFill>
              </a:rPr>
              <a:t>Ridurre le </a:t>
            </a:r>
            <a:r>
              <a:rPr lang="it-IT" sz="1800" b="1" dirty="0">
                <a:solidFill>
                  <a:schemeClr val="tx1"/>
                </a:solidFill>
              </a:rPr>
              <a:t>asimmetrie informative </a:t>
            </a:r>
            <a:r>
              <a:rPr lang="it-IT" sz="1800" dirty="0">
                <a:solidFill>
                  <a:schemeClr val="tx1"/>
                </a:solidFill>
              </a:rPr>
              <a:t>tra utenti e operatori </a:t>
            </a:r>
            <a:r>
              <a:rPr lang="it-IT" sz="1800" dirty="0" smtClean="0">
                <a:solidFill>
                  <a:schemeClr val="tx1"/>
                </a:solidFill>
              </a:rPr>
              <a:t>digitali. </a:t>
            </a:r>
            <a:endParaRPr lang="it-IT" sz="1800" dirty="0">
              <a:solidFill>
                <a:schemeClr val="tx1"/>
              </a:solidFill>
            </a:endParaRPr>
          </a:p>
          <a:p>
            <a:pPr marL="228600" indent="-228600" algn="just">
              <a:buAutoNum type="arabicPeriod"/>
            </a:pPr>
            <a:r>
              <a:rPr lang="it-IT" sz="1800" dirty="0">
                <a:solidFill>
                  <a:schemeClr val="tx1"/>
                </a:solidFill>
              </a:rPr>
              <a:t>Prima delle operazioni di t</a:t>
            </a:r>
            <a:r>
              <a:rPr lang="it-IT" sz="1800" b="1" dirty="0">
                <a:solidFill>
                  <a:schemeClr val="tx1"/>
                </a:solidFill>
              </a:rPr>
              <a:t>rattamento dei dati</a:t>
            </a:r>
            <a:r>
              <a:rPr lang="it-IT" sz="1800" dirty="0">
                <a:solidFill>
                  <a:schemeClr val="tx1"/>
                </a:solidFill>
              </a:rPr>
              <a:t>, identificare la loro natura e proprietà e valutare la possibilità d’identificazione della persona a partire da dati ‘anonimizzati’. 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467169" y="201479"/>
            <a:ext cx="5970580" cy="3518115"/>
          </a:xfrm>
        </p:spPr>
        <p:txBody>
          <a:bodyPr>
            <a:noAutofit/>
          </a:bodyPr>
          <a:lstStyle/>
          <a:p>
            <a:pPr marL="263525" indent="-263525" algn="just">
              <a:buFont typeface="+mj-lt"/>
              <a:buAutoNum type="arabicPeriod" startAt="6"/>
            </a:pPr>
            <a:r>
              <a:rPr lang="it-IT" sz="1800" dirty="0">
                <a:solidFill>
                  <a:schemeClr val="tx1"/>
                </a:solidFill>
              </a:rPr>
              <a:t>Introdurre nuovi strumenti per la promozione del </a:t>
            </a:r>
            <a:r>
              <a:rPr lang="it-IT" sz="1800" b="1" dirty="0">
                <a:solidFill>
                  <a:schemeClr val="tx1"/>
                </a:solidFill>
              </a:rPr>
              <a:t>pluralismo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i="1" dirty="0" smtClean="0">
                <a:solidFill>
                  <a:schemeClr val="tx1"/>
                </a:solidFill>
              </a:rPr>
              <a:t>on-line</a:t>
            </a:r>
            <a:r>
              <a:rPr lang="it-IT" sz="1800" dirty="0" smtClean="0">
                <a:solidFill>
                  <a:schemeClr val="tx1"/>
                </a:solidFill>
              </a:rPr>
              <a:t>, </a:t>
            </a:r>
            <a:r>
              <a:rPr lang="it-IT" sz="1800" dirty="0">
                <a:solidFill>
                  <a:schemeClr val="tx1"/>
                </a:solidFill>
              </a:rPr>
              <a:t>la trasparenza nella selezione dei </a:t>
            </a:r>
            <a:r>
              <a:rPr lang="it-IT" sz="1800" dirty="0" smtClean="0">
                <a:solidFill>
                  <a:schemeClr val="tx1"/>
                </a:solidFill>
              </a:rPr>
              <a:t>contenuti, la </a:t>
            </a:r>
            <a:r>
              <a:rPr lang="it-IT" sz="1800" dirty="0">
                <a:solidFill>
                  <a:schemeClr val="tx1"/>
                </a:solidFill>
              </a:rPr>
              <a:t>consapevolezza degli </a:t>
            </a:r>
            <a:r>
              <a:rPr lang="it-IT" sz="1800" dirty="0" smtClean="0">
                <a:solidFill>
                  <a:schemeClr val="tx1"/>
                </a:solidFill>
              </a:rPr>
              <a:t>utenti. </a:t>
            </a:r>
            <a:endParaRPr lang="it-IT" sz="1800" dirty="0">
              <a:solidFill>
                <a:schemeClr val="tx1"/>
              </a:solidFill>
            </a:endParaRPr>
          </a:p>
          <a:p>
            <a:pPr marL="263525" indent="-263525" algn="just">
              <a:buAutoNum type="arabicPeriod" startAt="6"/>
            </a:pPr>
            <a:r>
              <a:rPr lang="it-IT" sz="1800" dirty="0">
                <a:solidFill>
                  <a:schemeClr val="tx1"/>
                </a:solidFill>
              </a:rPr>
              <a:t>Perseguire l’obiettivo di tutela del benessere del </a:t>
            </a:r>
            <a:r>
              <a:rPr lang="it-IT" sz="1800" b="1" dirty="0" smtClean="0">
                <a:solidFill>
                  <a:schemeClr val="tx1"/>
                </a:solidFill>
              </a:rPr>
              <a:t>consumatore</a:t>
            </a:r>
            <a:r>
              <a:rPr lang="it-IT" sz="1800" dirty="0" smtClean="0">
                <a:solidFill>
                  <a:schemeClr val="tx1"/>
                </a:solidFill>
              </a:rPr>
              <a:t>. </a:t>
            </a:r>
            <a:endParaRPr lang="it-IT" sz="1800" dirty="0">
              <a:solidFill>
                <a:schemeClr val="tx1"/>
              </a:solidFill>
            </a:endParaRPr>
          </a:p>
          <a:p>
            <a:pPr marL="263525" indent="-263525" algn="just">
              <a:buAutoNum type="arabicPeriod" startAt="6"/>
            </a:pPr>
            <a:r>
              <a:rPr lang="it-IT" sz="1800" dirty="0">
                <a:solidFill>
                  <a:schemeClr val="tx1"/>
                </a:solidFill>
              </a:rPr>
              <a:t>Riformare il controllo delle operazioni di </a:t>
            </a:r>
            <a:r>
              <a:rPr lang="it-IT" sz="1800" b="1" dirty="0" smtClean="0">
                <a:solidFill>
                  <a:schemeClr val="tx1"/>
                </a:solidFill>
              </a:rPr>
              <a:t>concentrazioni</a:t>
            </a:r>
            <a:r>
              <a:rPr lang="it-IT" sz="1800" dirty="0" smtClean="0">
                <a:solidFill>
                  <a:schemeClr val="tx1"/>
                </a:solidFill>
              </a:rPr>
              <a:t>. </a:t>
            </a:r>
            <a:endParaRPr lang="it-IT" sz="1800" dirty="0">
              <a:solidFill>
                <a:schemeClr val="tx1"/>
              </a:solidFill>
            </a:endParaRPr>
          </a:p>
          <a:p>
            <a:pPr marL="263525" indent="-263525" algn="just">
              <a:buAutoNum type="arabicPeriod" startAt="6"/>
            </a:pPr>
            <a:r>
              <a:rPr lang="it-IT" sz="1800" dirty="0">
                <a:solidFill>
                  <a:schemeClr val="tx1"/>
                </a:solidFill>
              </a:rPr>
              <a:t>Agevolare la </a:t>
            </a:r>
            <a:r>
              <a:rPr lang="it-IT" sz="1800" b="1" dirty="0">
                <a:solidFill>
                  <a:schemeClr val="tx1"/>
                </a:solidFill>
              </a:rPr>
              <a:t>portabilità</a:t>
            </a:r>
            <a:r>
              <a:rPr lang="it-IT" sz="1800" dirty="0">
                <a:solidFill>
                  <a:schemeClr val="tx1"/>
                </a:solidFill>
              </a:rPr>
              <a:t> e la mobilità di dati tra diverse piattaforme, tramite l’adozione di standard aperti e interoperabili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29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88244" y="3759717"/>
            <a:ext cx="4747647" cy="1886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57188" indent="-357188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+mj-lt"/>
              <a:buAutoNum type="arabicPeriod" startAt="10"/>
            </a:pPr>
            <a:r>
              <a:rPr lang="it-IT" dirty="0" smtClean="0"/>
              <a:t>Rafforzare </a:t>
            </a:r>
            <a:r>
              <a:rPr lang="it-IT" dirty="0"/>
              <a:t>i </a:t>
            </a:r>
            <a:r>
              <a:rPr lang="it-IT" b="1" dirty="0"/>
              <a:t>poteri</a:t>
            </a:r>
            <a:r>
              <a:rPr lang="it-IT" dirty="0"/>
              <a:t> di acquisizione delle informazioni da parte di AGCM ed </a:t>
            </a:r>
            <a:r>
              <a:rPr lang="it-IT" dirty="0" err="1"/>
              <a:t>AGCom</a:t>
            </a:r>
            <a:r>
              <a:rPr lang="it-IT" dirty="0"/>
              <a:t> al di fuori dei procedimenti istruttori.</a:t>
            </a:r>
          </a:p>
          <a:p>
            <a:pPr marL="357188" indent="-357188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+mj-lt"/>
              <a:buAutoNum type="arabicPeriod" startAt="10"/>
            </a:pPr>
            <a:r>
              <a:rPr lang="it-IT" dirty="0" smtClean="0"/>
              <a:t>Istituire </a:t>
            </a:r>
            <a:r>
              <a:rPr lang="it-IT" dirty="0"/>
              <a:t>un “</a:t>
            </a:r>
            <a:r>
              <a:rPr lang="it-IT" b="1" dirty="0"/>
              <a:t>coordinamento permanente” tra le tre Autorità</a:t>
            </a:r>
            <a:r>
              <a:rPr lang="it-IT" dirty="0"/>
              <a:t>.</a:t>
            </a:r>
          </a:p>
        </p:txBody>
      </p:sp>
      <p:pic>
        <p:nvPicPr>
          <p:cNvPr id="3074" name="Picture 2" descr="Risultato immagini per tiro con l'ar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24" y="0"/>
            <a:ext cx="1803898" cy="120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970" y="356461"/>
            <a:ext cx="11375756" cy="15070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4000" cap="small" dirty="0"/>
              <a:t>Indagine conoscitiva congiunta sui Big Data</a:t>
            </a:r>
            <a:br>
              <a:rPr lang="it-IT" sz="4000" cap="small" dirty="0"/>
            </a:br>
            <a:endParaRPr lang="it-IT" sz="4000" cap="small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3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21027" t="7243" r="20657" b="10727"/>
          <a:stretch/>
        </p:blipFill>
        <p:spPr>
          <a:xfrm>
            <a:off x="3444777" y="1463567"/>
            <a:ext cx="4738328" cy="47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02224" y="914401"/>
            <a:ext cx="9738102" cy="3549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it-IT" sz="2200" dirty="0" smtClean="0"/>
              <a:t>Le </a:t>
            </a:r>
            <a:r>
              <a:rPr lang="it-IT" sz="2200" dirty="0"/>
              <a:t>sfide poste dallo sviluppo dell’economia digitale e dai Big Data richiedono </a:t>
            </a:r>
            <a:r>
              <a:rPr lang="it-IT" sz="2200" dirty="0" smtClean="0"/>
              <a:t>uno sfruttamento </a:t>
            </a:r>
            <a:r>
              <a:rPr lang="it-IT" sz="2200" dirty="0"/>
              <a:t>pieno delle </a:t>
            </a:r>
            <a:r>
              <a:rPr lang="it-IT" sz="2200" b="1" dirty="0"/>
              <a:t>sinergie</a:t>
            </a:r>
            <a:r>
              <a:rPr lang="it-IT" sz="2200" dirty="0"/>
              <a:t> esistenti tra strumentazione </a:t>
            </a:r>
            <a:r>
              <a:rPr lang="it-IT" sz="2200" i="1" dirty="0"/>
              <a:t>ex ante </a:t>
            </a:r>
            <a:r>
              <a:rPr lang="it-IT" sz="2200" dirty="0"/>
              <a:t>ed </a:t>
            </a:r>
            <a:r>
              <a:rPr lang="it-IT" sz="2200" i="1" dirty="0"/>
              <a:t>ex post</a:t>
            </a:r>
            <a:r>
              <a:rPr lang="it-IT" sz="2200" dirty="0"/>
              <a:t>, a tutela della </a:t>
            </a:r>
            <a:r>
              <a:rPr lang="it-IT" sz="2200" dirty="0" smtClean="0"/>
              <a:t>privacy, della </a:t>
            </a:r>
            <a:r>
              <a:rPr lang="it-IT" sz="2200" dirty="0"/>
              <a:t>concorrenza, del consumatore e del pluralismo</a:t>
            </a:r>
            <a:r>
              <a:rPr lang="it-IT" sz="2200" dirty="0" smtClean="0"/>
              <a:t>.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it-IT" sz="2200" dirty="0"/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it-IT" sz="2200" dirty="0" smtClean="0"/>
              <a:t>Le Autorità nazionali competenti e l’Unione Europea, </a:t>
            </a:r>
            <a:r>
              <a:rPr lang="it-IT" sz="2200" dirty="0"/>
              <a:t>ciascuno nell’ambito delle </a:t>
            </a:r>
            <a:r>
              <a:rPr lang="it-IT" sz="2200" dirty="0" smtClean="0"/>
              <a:t>proprie competenze</a:t>
            </a:r>
            <a:r>
              <a:rPr lang="it-IT" sz="2200" dirty="0"/>
              <a:t>, possono meglio </a:t>
            </a:r>
            <a:r>
              <a:rPr lang="it-IT" sz="2200" dirty="0" smtClean="0"/>
              <a:t>raggiungere </a:t>
            </a:r>
            <a:r>
              <a:rPr lang="it-IT" sz="2200" dirty="0"/>
              <a:t>i propri obiettivi istituzionali, nella misura in cui </a:t>
            </a:r>
            <a:r>
              <a:rPr lang="it-IT" sz="2200" dirty="0" smtClean="0"/>
              <a:t>sapranno cogliere </a:t>
            </a:r>
            <a:r>
              <a:rPr lang="it-IT" sz="2200" dirty="0"/>
              <a:t>a pieno le opportunità offerte da una proficua </a:t>
            </a:r>
            <a:r>
              <a:rPr lang="it-IT" sz="2200" b="1" dirty="0"/>
              <a:t>cooperazione</a:t>
            </a:r>
            <a:r>
              <a:rPr lang="it-IT" sz="2200" dirty="0"/>
              <a:t>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30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875295" y="0"/>
            <a:ext cx="8307091" cy="15070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4400" i="1" cap="small" dirty="0"/>
              <a:t>Grazie per </a:t>
            </a:r>
            <a:r>
              <a:rPr lang="it-IT" sz="4400" i="1" cap="small" dirty="0" smtClean="0"/>
              <a:t>l’attenzione</a:t>
            </a:r>
            <a:r>
              <a:rPr lang="it-IT" sz="4400" i="1" cap="small" dirty="0"/>
              <a:t/>
            </a:r>
            <a:br>
              <a:rPr lang="it-IT" sz="4400" i="1" cap="small" dirty="0"/>
            </a:br>
            <a:endParaRPr lang="it-IT" sz="4400" i="1" cap="small" dirty="0"/>
          </a:p>
        </p:txBody>
      </p:sp>
      <p:sp>
        <p:nvSpPr>
          <p:cNvPr id="8" name="Rettangolo 7"/>
          <p:cNvSpPr/>
          <p:nvPr/>
        </p:nvSpPr>
        <p:spPr>
          <a:xfrm>
            <a:off x="3239145" y="45496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/>
              <a:t>Prof. Avv. Valeria Falce</a:t>
            </a:r>
          </a:p>
          <a:p>
            <a:pPr algn="ctr"/>
            <a:r>
              <a:rPr lang="it-IT" dirty="0"/>
              <a:t>Valeria.Falce@unier.it</a:t>
            </a:r>
          </a:p>
          <a:p>
            <a:pPr algn="ctr"/>
            <a:r>
              <a:rPr lang="it-IT" dirty="0"/>
              <a:t>Università Europea di Roma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Dott.ssa Lucia Marzialetti</a:t>
            </a:r>
          </a:p>
          <a:p>
            <a:pPr algn="ctr"/>
            <a:r>
              <a:rPr lang="it-IT" dirty="0"/>
              <a:t>Università Europea di Roma</a:t>
            </a:r>
          </a:p>
          <a:p>
            <a:pPr algn="ctr"/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9167" t="23850" r="8834" b="17601"/>
          <a:stretch/>
        </p:blipFill>
        <p:spPr>
          <a:xfrm>
            <a:off x="2695795" y="922150"/>
            <a:ext cx="6876990" cy="347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3538" y="-27324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it-IT" dirty="0" smtClean="0"/>
              <a:t>L’indagine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45401"/>
            <a:ext cx="9840842" cy="5455403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>
                <a:solidFill>
                  <a:schemeClr val="tx1"/>
                </a:solidFill>
              </a:rPr>
              <a:t>disponibilità dei dati è </a:t>
            </a:r>
            <a:r>
              <a:rPr lang="it-IT" dirty="0" smtClean="0">
                <a:solidFill>
                  <a:schemeClr val="tx1"/>
                </a:solidFill>
              </a:rPr>
              <a:t>sempre </a:t>
            </a:r>
            <a:r>
              <a:rPr lang="it-IT" dirty="0">
                <a:solidFill>
                  <a:schemeClr val="tx1"/>
                </a:solidFill>
              </a:rPr>
              <a:t>più rilevante per l’ottimizzazione di processi e decisioni, per l’innovazione e per l’efficiente funzionamento dei </a:t>
            </a:r>
            <a:r>
              <a:rPr lang="it-IT" dirty="0" smtClean="0">
                <a:solidFill>
                  <a:schemeClr val="tx1"/>
                </a:solidFill>
              </a:rPr>
              <a:t>mercati.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Lo </a:t>
            </a:r>
            <a:r>
              <a:rPr lang="it-IT" dirty="0">
                <a:solidFill>
                  <a:schemeClr val="tx1"/>
                </a:solidFill>
              </a:rPr>
              <a:t>sviluppo </a:t>
            </a:r>
            <a:r>
              <a:rPr lang="it-IT" dirty="0" smtClean="0">
                <a:solidFill>
                  <a:schemeClr val="tx1"/>
                </a:solidFill>
              </a:rPr>
              <a:t>d</a:t>
            </a:r>
            <a:r>
              <a:rPr lang="it-IT" i="1" dirty="0" smtClean="0">
                <a:solidFill>
                  <a:schemeClr val="tx1"/>
                </a:solidFill>
              </a:rPr>
              <a:t>ata </a:t>
            </a:r>
            <a:r>
              <a:rPr lang="it-IT" i="1" dirty="0" err="1" smtClean="0">
                <a:solidFill>
                  <a:schemeClr val="tx1"/>
                </a:solidFill>
              </a:rPr>
              <a:t>driven</a:t>
            </a:r>
            <a:r>
              <a:rPr lang="it-IT" i="1" dirty="0" smtClean="0">
                <a:solidFill>
                  <a:schemeClr val="tx1"/>
                </a:solidFill>
              </a:rPr>
              <a:t> economy </a:t>
            </a:r>
            <a:r>
              <a:rPr lang="it-IT" dirty="0">
                <a:solidFill>
                  <a:schemeClr val="tx1"/>
                </a:solidFill>
              </a:rPr>
              <a:t>ha implicazioni non solo sul funzionamento dei mercati e sul benessere dei consumatori, ma anche sotto il profilo sociale e </a:t>
            </a:r>
            <a:r>
              <a:rPr lang="it-IT" dirty="0" smtClean="0">
                <a:solidFill>
                  <a:schemeClr val="tx1"/>
                </a:solidFill>
              </a:rPr>
              <a:t>democratico,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i </a:t>
            </a:r>
            <a:r>
              <a:rPr lang="it-IT" dirty="0">
                <a:solidFill>
                  <a:schemeClr val="tx1"/>
                </a:solidFill>
              </a:rPr>
              <a:t>dati si configurano come “beni economici” idonei a generare un profitto per le imprese</a:t>
            </a:r>
            <a:endParaRPr lang="it-IT" dirty="0" smtClean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Le </a:t>
            </a:r>
            <a:r>
              <a:rPr lang="it-IT" dirty="0">
                <a:solidFill>
                  <a:schemeClr val="tx1"/>
                </a:solidFill>
              </a:rPr>
              <a:t>nuove forme in cui si manifesta il potere di mercato meritano, dunque, un’attenta valutazione per le implicazioni economiche e sociali che possono avere. </a:t>
            </a:r>
            <a:endParaRPr lang="it-IT" dirty="0" smtClean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>
                <a:solidFill>
                  <a:schemeClr val="tx1"/>
                </a:solidFill>
              </a:rPr>
              <a:t>decisione di </a:t>
            </a:r>
            <a:r>
              <a:rPr lang="it-IT" b="1" dirty="0">
                <a:solidFill>
                  <a:schemeClr val="tx1"/>
                </a:solidFill>
              </a:rPr>
              <a:t>privilegiare un approfondimento interdisciplinare </a:t>
            </a:r>
            <a:r>
              <a:rPr lang="it-IT" dirty="0">
                <a:solidFill>
                  <a:schemeClr val="tx1"/>
                </a:solidFill>
              </a:rPr>
              <a:t>e di svolgere un’Indagine Conoscitiva congiunta origina dalla piena consapevolezza che le caratteristiche dell’economia digitale sono </a:t>
            </a:r>
            <a:r>
              <a:rPr lang="it-IT" dirty="0" smtClean="0">
                <a:solidFill>
                  <a:schemeClr val="tx1"/>
                </a:solidFill>
              </a:rPr>
              <a:t>tali </a:t>
            </a:r>
            <a:r>
              <a:rPr lang="it-IT" dirty="0">
                <a:solidFill>
                  <a:schemeClr val="tx1"/>
                </a:solidFill>
              </a:rPr>
              <a:t>per cui gli obiettivi propri delle tre Autorità </a:t>
            </a:r>
            <a:r>
              <a:rPr lang="it-IT" dirty="0" smtClean="0">
                <a:solidFill>
                  <a:schemeClr val="tx1"/>
                </a:solidFill>
              </a:rPr>
              <a:t>AGCOM, AGCM e GPDP tendono </a:t>
            </a:r>
            <a:r>
              <a:rPr lang="it-IT" dirty="0">
                <a:solidFill>
                  <a:schemeClr val="tx1"/>
                </a:solidFill>
              </a:rPr>
              <a:t>quasi inevitabilmente ad intrecciarsi e non sempre sono agevolmente distinguibili.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4</a:t>
            </a:fld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9996407" y="852407"/>
            <a:ext cx="1970552" cy="1783280"/>
            <a:chOff x="2110568" y="2016194"/>
            <a:chExt cx="2070975" cy="2070975"/>
          </a:xfrm>
        </p:grpSpPr>
        <p:sp>
          <p:nvSpPr>
            <p:cNvPr id="9" name="Forma 8"/>
            <p:cNvSpPr/>
            <p:nvPr/>
          </p:nvSpPr>
          <p:spPr>
            <a:xfrm>
              <a:off x="2110568" y="2016194"/>
              <a:ext cx="2070975" cy="207097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4"/>
            <p:cNvSpPr txBox="1"/>
            <p:nvPr/>
          </p:nvSpPr>
          <p:spPr>
            <a:xfrm>
              <a:off x="2631942" y="2540719"/>
              <a:ext cx="1028227" cy="102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/>
                <a:t>AGCM</a:t>
              </a:r>
              <a:endParaRPr lang="it-IT" sz="2000" kern="1200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0431194" y="4160477"/>
            <a:ext cx="1610990" cy="1449910"/>
            <a:chOff x="4008959" y="2597274"/>
            <a:chExt cx="1899457" cy="1698701"/>
          </a:xfrm>
        </p:grpSpPr>
        <p:sp>
          <p:nvSpPr>
            <p:cNvPr id="12" name="Forma 11"/>
            <p:cNvSpPr/>
            <p:nvPr/>
          </p:nvSpPr>
          <p:spPr>
            <a:xfrm>
              <a:off x="4008959" y="2597274"/>
              <a:ext cx="1899457" cy="1698701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a 4"/>
            <p:cNvSpPr txBox="1"/>
            <p:nvPr/>
          </p:nvSpPr>
          <p:spPr>
            <a:xfrm>
              <a:off x="4375830" y="2995187"/>
              <a:ext cx="1165715" cy="873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/>
                <a:t>GPDP</a:t>
              </a:r>
              <a:endParaRPr lang="it-IT" sz="2000" kern="1200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9761922" y="2398935"/>
            <a:ext cx="2032289" cy="1940592"/>
            <a:chOff x="4792855" y="228018"/>
            <a:chExt cx="2029133" cy="2029133"/>
          </a:xfrm>
        </p:grpSpPr>
        <p:sp>
          <p:nvSpPr>
            <p:cNvPr id="15" name="Forma 14"/>
            <p:cNvSpPr/>
            <p:nvPr/>
          </p:nvSpPr>
          <p:spPr>
            <a:xfrm rot="20700000">
              <a:off x="4792855" y="228018"/>
              <a:ext cx="2029133" cy="202913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4"/>
            <p:cNvSpPr txBox="1"/>
            <p:nvPr/>
          </p:nvSpPr>
          <p:spPr>
            <a:xfrm>
              <a:off x="5237903" y="673066"/>
              <a:ext cx="1139036" cy="11390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/>
                <a:t>AGCOM</a:t>
              </a:r>
              <a:endParaRPr lang="it-IT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276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0447" y="224726"/>
            <a:ext cx="9236409" cy="652478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Lo stretto coordinamento  nei rapporti tra </a:t>
            </a:r>
            <a:r>
              <a:rPr lang="it-IT" dirty="0">
                <a:solidFill>
                  <a:schemeClr val="tx1"/>
                </a:solidFill>
              </a:rPr>
              <a:t>concorrenza, privacy e pluralismo </a:t>
            </a:r>
            <a:r>
              <a:rPr lang="it-IT" dirty="0" smtClean="0">
                <a:solidFill>
                  <a:schemeClr val="tx1"/>
                </a:solidFill>
              </a:rPr>
              <a:t>ha reso necessario un </a:t>
            </a:r>
            <a:r>
              <a:rPr lang="it-IT" b="1" dirty="0" smtClean="0">
                <a:solidFill>
                  <a:schemeClr val="tx1"/>
                </a:solidFill>
              </a:rPr>
              <a:t>confronto </a:t>
            </a:r>
            <a:r>
              <a:rPr lang="it-IT" b="1" dirty="0">
                <a:solidFill>
                  <a:schemeClr val="tx1"/>
                </a:solidFill>
              </a:rPr>
              <a:t>costante tra le diverse </a:t>
            </a:r>
            <a:r>
              <a:rPr lang="it-IT" b="1" dirty="0" smtClean="0">
                <a:solidFill>
                  <a:schemeClr val="tx1"/>
                </a:solidFill>
              </a:rPr>
              <a:t>Autorità </a:t>
            </a:r>
            <a:r>
              <a:rPr lang="it-IT" b="1" dirty="0">
                <a:solidFill>
                  <a:schemeClr val="tx1"/>
                </a:solidFill>
              </a:rPr>
              <a:t>di garanzia </a:t>
            </a:r>
            <a:r>
              <a:rPr lang="it-IT" dirty="0" smtClean="0">
                <a:solidFill>
                  <a:schemeClr val="tx1"/>
                </a:solidFill>
              </a:rPr>
              <a:t>anche </a:t>
            </a:r>
            <a:r>
              <a:rPr lang="it-IT" dirty="0">
                <a:solidFill>
                  <a:schemeClr val="tx1"/>
                </a:solidFill>
              </a:rPr>
              <a:t>al fine di riconoscere e riconciliare possibili </a:t>
            </a:r>
            <a:r>
              <a:rPr lang="it-IT" i="1" dirty="0" err="1">
                <a:solidFill>
                  <a:schemeClr val="tx1"/>
                </a:solidFill>
              </a:rPr>
              <a:t>trade</a:t>
            </a:r>
            <a:r>
              <a:rPr lang="it-IT" i="1" dirty="0">
                <a:solidFill>
                  <a:schemeClr val="tx1"/>
                </a:solidFill>
              </a:rPr>
              <a:t>-off</a:t>
            </a:r>
            <a:r>
              <a:rPr lang="it-IT" dirty="0">
                <a:solidFill>
                  <a:schemeClr val="tx1"/>
                </a:solidFill>
              </a:rPr>
              <a:t> tra strumenti e obiettivi </a:t>
            </a:r>
            <a:r>
              <a:rPr lang="it-IT" dirty="0" smtClean="0">
                <a:solidFill>
                  <a:schemeClr val="tx1"/>
                </a:solidFill>
              </a:rPr>
              <a:t>di tutela.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Il </a:t>
            </a:r>
            <a:r>
              <a:rPr lang="it-IT" dirty="0">
                <a:solidFill>
                  <a:schemeClr val="tx1"/>
                </a:solidFill>
              </a:rPr>
              <a:t>contributo </a:t>
            </a:r>
            <a:r>
              <a:rPr lang="it-IT" dirty="0" smtClean="0">
                <a:solidFill>
                  <a:schemeClr val="tx1"/>
                </a:solidFill>
              </a:rPr>
              <a:t>offerto da </a:t>
            </a:r>
            <a:r>
              <a:rPr lang="it-IT" dirty="0">
                <a:solidFill>
                  <a:schemeClr val="tx1"/>
                </a:solidFill>
              </a:rPr>
              <a:t>ciascuna Autorità, nel rispetto delle proprie competenze, </a:t>
            </a:r>
            <a:r>
              <a:rPr lang="it-IT" dirty="0" smtClean="0">
                <a:solidFill>
                  <a:schemeClr val="tx1"/>
                </a:solidFill>
              </a:rPr>
              <a:t>risulta </a:t>
            </a:r>
            <a:r>
              <a:rPr lang="it-IT" dirty="0">
                <a:solidFill>
                  <a:schemeClr val="tx1"/>
                </a:solidFill>
              </a:rPr>
              <a:t>estremamente </a:t>
            </a:r>
            <a:r>
              <a:rPr lang="it-IT" dirty="0" smtClean="0">
                <a:solidFill>
                  <a:schemeClr val="tx1"/>
                </a:solidFill>
              </a:rPr>
              <a:t>prezioso per </a:t>
            </a:r>
          </a:p>
          <a:p>
            <a:pPr lvl="1" algn="just"/>
            <a:r>
              <a:rPr lang="it-IT" sz="2000" dirty="0" smtClean="0">
                <a:solidFill>
                  <a:schemeClr val="tx1"/>
                </a:solidFill>
              </a:rPr>
              <a:t>una </a:t>
            </a:r>
            <a:r>
              <a:rPr lang="it-IT" sz="2000" dirty="0">
                <a:solidFill>
                  <a:schemeClr val="tx1"/>
                </a:solidFill>
              </a:rPr>
              <a:t>migliore comprensione dei fenomeni in </a:t>
            </a:r>
            <a:r>
              <a:rPr lang="it-IT" sz="2000" dirty="0" smtClean="0">
                <a:solidFill>
                  <a:schemeClr val="tx1"/>
                </a:solidFill>
              </a:rPr>
              <a:t>atto</a:t>
            </a:r>
          </a:p>
          <a:p>
            <a:pPr lvl="1" algn="just"/>
            <a:r>
              <a:rPr lang="it-IT" sz="2000" dirty="0" smtClean="0">
                <a:solidFill>
                  <a:schemeClr val="tx1"/>
                </a:solidFill>
              </a:rPr>
              <a:t>per </a:t>
            </a:r>
            <a:r>
              <a:rPr lang="it-IT" sz="2000" dirty="0">
                <a:solidFill>
                  <a:schemeClr val="tx1"/>
                </a:solidFill>
              </a:rPr>
              <a:t>la scelta della strumentazione più appropriata per fronteggiare alcune specifiche criticità al confine tra le diverse </a:t>
            </a:r>
            <a:r>
              <a:rPr lang="it-IT" sz="2000" dirty="0" smtClean="0">
                <a:solidFill>
                  <a:schemeClr val="tx1"/>
                </a:solidFill>
              </a:rPr>
              <a:t>competenze</a:t>
            </a:r>
          </a:p>
          <a:p>
            <a:pPr lvl="1" algn="just"/>
            <a:r>
              <a:rPr lang="it-IT" sz="2000" dirty="0" smtClean="0">
                <a:solidFill>
                  <a:schemeClr val="tx1"/>
                </a:solidFill>
              </a:rPr>
              <a:t>per </a:t>
            </a:r>
            <a:r>
              <a:rPr lang="it-IT" sz="2000" dirty="0">
                <a:solidFill>
                  <a:schemeClr val="tx1"/>
                </a:solidFill>
              </a:rPr>
              <a:t>integrare gli interventi dell’autorità competente e meglio “posizionata</a:t>
            </a:r>
            <a:r>
              <a:rPr lang="it-IT" sz="2000" dirty="0" smtClean="0">
                <a:solidFill>
                  <a:schemeClr val="tx1"/>
                </a:solidFill>
              </a:rPr>
              <a:t>”.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L’indagine è stata avviata con delibera </a:t>
            </a:r>
            <a:r>
              <a:rPr lang="it-IT" dirty="0">
                <a:solidFill>
                  <a:schemeClr val="tx1"/>
                </a:solidFill>
              </a:rPr>
              <a:t>n. </a:t>
            </a:r>
            <a:r>
              <a:rPr lang="it-IT" dirty="0" smtClean="0">
                <a:solidFill>
                  <a:schemeClr val="tx1"/>
                </a:solidFill>
              </a:rPr>
              <a:t>217/17/CONS da parte dell'Autorità garante per le comunicazioni.</a:t>
            </a:r>
            <a:endParaRPr lang="it-IT" dirty="0">
              <a:solidFill>
                <a:schemeClr val="tx1"/>
              </a:solidFill>
            </a:endParaRPr>
          </a:p>
          <a:p>
            <a:pPr algn="just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5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1026" name="Picture 2" descr="Risultato immagini per ingranaggi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6015" r="9907" b="21224"/>
          <a:stretch/>
        </p:blipFill>
        <p:spPr bwMode="auto">
          <a:xfrm>
            <a:off x="10058398" y="340962"/>
            <a:ext cx="1875295" cy="1673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8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6045" y="371959"/>
            <a:ext cx="8864449" cy="592035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Nell'ambito </a:t>
            </a:r>
            <a:r>
              <a:rPr lang="it-IT" dirty="0">
                <a:solidFill>
                  <a:schemeClr val="tx1"/>
                </a:solidFill>
              </a:rPr>
              <a:t>dell'Indagine conoscitiva, l'Autorità ha </a:t>
            </a:r>
            <a:r>
              <a:rPr lang="it-IT" dirty="0" smtClean="0">
                <a:solidFill>
                  <a:schemeClr val="tx1"/>
                </a:solidFill>
              </a:rPr>
              <a:t>redatto preliminarmente un </a:t>
            </a:r>
            <a:r>
              <a:rPr lang="it-IT" b="1" i="1" dirty="0" smtClean="0">
                <a:solidFill>
                  <a:schemeClr val="tx1"/>
                </a:solidFill>
              </a:rPr>
              <a:t>Interim </a:t>
            </a:r>
            <a:r>
              <a:rPr lang="it-IT" b="1" i="1" dirty="0">
                <a:solidFill>
                  <a:schemeClr val="tx1"/>
                </a:solidFill>
              </a:rPr>
              <a:t>Report sui </a:t>
            </a:r>
            <a:r>
              <a:rPr lang="it-IT" b="1" i="1" dirty="0" smtClean="0">
                <a:solidFill>
                  <a:schemeClr val="tx1"/>
                </a:solidFill>
              </a:rPr>
              <a:t>Big Data</a:t>
            </a:r>
            <a:r>
              <a:rPr lang="it-IT" dirty="0">
                <a:solidFill>
                  <a:schemeClr val="tx1"/>
                </a:solidFill>
              </a:rPr>
              <a:t>, evidenziando le principali problematiche e opportunità derivanti dall'utilizzo dei big data, con particolare riferimento ai mercati, quelli delle comunicazioni e dell'informazione, di stretta competenza istituzionale dell'Agcom.  </a:t>
            </a:r>
            <a:endParaRPr lang="it-IT" dirty="0" smtClean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Nel corso dell’Indagine sono state svolte circa </a:t>
            </a:r>
            <a:r>
              <a:rPr lang="it-IT" b="1" dirty="0" smtClean="0">
                <a:solidFill>
                  <a:schemeClr val="tx1"/>
                </a:solidFill>
              </a:rPr>
              <a:t>40 </a:t>
            </a:r>
            <a:r>
              <a:rPr lang="it-IT" b="1" dirty="0">
                <a:solidFill>
                  <a:schemeClr val="tx1"/>
                </a:solidFill>
              </a:rPr>
              <a:t>audizioni</a:t>
            </a:r>
            <a:r>
              <a:rPr lang="it-IT" dirty="0">
                <a:solidFill>
                  <a:schemeClr val="tx1"/>
                </a:solidFill>
              </a:rPr>
              <a:t>, da parte delle diverse Autorità, nel cui ambito sono stati interpellati i principali operatori dell’economia dei dati, delle telecomunicazioni, dei settori finanziari e dell’editoria, nonché esperti e accademici; sono state inviate richieste di informazioni ai grandi operatori digitali e sono pervenuti numerosi contributi. </a:t>
            </a:r>
            <a:endParaRPr lang="it-IT" dirty="0" smtClean="0">
              <a:solidFill>
                <a:schemeClr val="tx1"/>
              </a:solidFill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Inoltre</a:t>
            </a:r>
            <a:r>
              <a:rPr lang="it-IT" dirty="0">
                <a:solidFill>
                  <a:schemeClr val="tx1"/>
                </a:solidFill>
              </a:rPr>
              <a:t>, le diverse Autorità hanno potuto beneficiare delle informazioni acquisite nel corso di procedimenti collegati allo </a:t>
            </a:r>
            <a:r>
              <a:rPr lang="it-IT" b="1" dirty="0">
                <a:solidFill>
                  <a:schemeClr val="tx1"/>
                </a:solidFill>
              </a:rPr>
              <a:t>sfruttamento economico dei dati </a:t>
            </a:r>
            <a:r>
              <a:rPr lang="it-IT" dirty="0">
                <a:solidFill>
                  <a:schemeClr val="tx1"/>
                </a:solidFill>
              </a:rPr>
              <a:t>e al ruolo della </a:t>
            </a:r>
            <a:r>
              <a:rPr lang="it-IT" dirty="0" smtClean="0">
                <a:solidFill>
                  <a:schemeClr val="tx1"/>
                </a:solidFill>
              </a:rPr>
              <a:t>Profilazione </a:t>
            </a:r>
            <a:r>
              <a:rPr lang="it-IT" dirty="0">
                <a:solidFill>
                  <a:schemeClr val="tx1"/>
                </a:solidFill>
              </a:rPr>
              <a:t>algoritmica nei mercati della pubblicità on line e nell’attività delle piattaforme di video </a:t>
            </a:r>
            <a:r>
              <a:rPr lang="it-IT" i="1" dirty="0" err="1">
                <a:solidFill>
                  <a:schemeClr val="tx1"/>
                </a:solidFill>
              </a:rPr>
              <a:t>sharing</a:t>
            </a:r>
            <a:r>
              <a:rPr lang="it-IT" dirty="0">
                <a:solidFill>
                  <a:schemeClr val="tx1"/>
                </a:solidFill>
              </a:rPr>
              <a:t>, motori di ricerca e </a:t>
            </a:r>
            <a:r>
              <a:rPr lang="it-IT" i="1" dirty="0" err="1">
                <a:solidFill>
                  <a:schemeClr val="tx1"/>
                </a:solidFill>
              </a:rPr>
              <a:t>marketplace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50" name="Picture 2" descr="Risultato immagini per megafono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7"/>
          <a:stretch/>
        </p:blipFill>
        <p:spPr bwMode="auto">
          <a:xfrm>
            <a:off x="9202696" y="2510724"/>
            <a:ext cx="2353174" cy="1642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7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8039" y="30997"/>
            <a:ext cx="8534400" cy="906305"/>
          </a:xfrm>
        </p:spPr>
        <p:txBody>
          <a:bodyPr/>
          <a:lstStyle/>
          <a:p>
            <a:r>
              <a:rPr lang="it-IT" dirty="0" smtClean="0"/>
              <a:t>I risultati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28420"/>
            <a:ext cx="11127202" cy="635430"/>
          </a:xfrm>
        </p:spPr>
        <p:txBody>
          <a:bodyPr>
            <a:no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 </a:t>
            </a:r>
            <a:r>
              <a:rPr lang="it-IT" dirty="0" smtClean="0">
                <a:solidFill>
                  <a:schemeClr val="tx1"/>
                </a:solidFill>
              </a:rPr>
              <a:t>Il documento è articolato </a:t>
            </a:r>
            <a:r>
              <a:rPr lang="it-IT" dirty="0">
                <a:solidFill>
                  <a:schemeClr val="tx1"/>
                </a:solidFill>
              </a:rPr>
              <a:t>in </a:t>
            </a:r>
            <a:r>
              <a:rPr lang="it-IT" sz="2400" b="1" dirty="0">
                <a:solidFill>
                  <a:schemeClr val="tx1"/>
                </a:solidFill>
              </a:rPr>
              <a:t>5 capitoli </a:t>
            </a:r>
            <a:r>
              <a:rPr lang="it-IT" dirty="0">
                <a:solidFill>
                  <a:schemeClr val="tx1"/>
                </a:solidFill>
              </a:rPr>
              <a:t>più uno </a:t>
            </a:r>
            <a:r>
              <a:rPr lang="it-IT" dirty="0" smtClean="0">
                <a:solidFill>
                  <a:schemeClr val="tx1"/>
                </a:solidFill>
              </a:rPr>
              <a:t>conclusivo: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7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2772" y="5726623"/>
            <a:ext cx="8420745" cy="1131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it-IT" sz="2000" dirty="0" smtClean="0"/>
              <a:t>Nel </a:t>
            </a:r>
            <a:r>
              <a:rPr lang="it-IT" sz="2000" dirty="0"/>
              <a:t>capitolo conclusivo sono descritte le </a:t>
            </a:r>
            <a:r>
              <a:rPr lang="it-IT" sz="2000" b="1" dirty="0"/>
              <a:t>Linee guida e raccomandazioni di policy indirizzate al legislatore</a:t>
            </a:r>
            <a:r>
              <a:rPr lang="it-IT" sz="2000" dirty="0"/>
              <a:t>. </a:t>
            </a:r>
            <a:endParaRPr lang="it-IT" sz="2000" dirty="0" smtClean="0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971605712"/>
              </p:ext>
            </p:extLst>
          </p:nvPr>
        </p:nvGraphicFramePr>
        <p:xfrm>
          <a:off x="172202" y="1286359"/>
          <a:ext cx="11203553" cy="474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Risultato immagini per 1 2 3 4 5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2068" r="80985" b="56674"/>
          <a:stretch/>
        </p:blipFill>
        <p:spPr bwMode="auto">
          <a:xfrm>
            <a:off x="123987" y="1332854"/>
            <a:ext cx="1007390" cy="1100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o immagini per 1 2 3 4 5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555" r="61460" b="59578"/>
          <a:stretch/>
        </p:blipFill>
        <p:spPr bwMode="auto">
          <a:xfrm>
            <a:off x="464948" y="2309248"/>
            <a:ext cx="1100381" cy="929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o immagini per 1 2 3 4 5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t="5324" r="40652" b="54148"/>
          <a:stretch/>
        </p:blipFill>
        <p:spPr bwMode="auto">
          <a:xfrm>
            <a:off x="557939" y="3115159"/>
            <a:ext cx="1131377" cy="10848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o immagini per 1 2 3 4 5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3" t="2649" r="22158" b="51444"/>
          <a:stretch/>
        </p:blipFill>
        <p:spPr bwMode="auto">
          <a:xfrm>
            <a:off x="557939" y="4076054"/>
            <a:ext cx="883403" cy="11158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o immagini per 1 2 3 4 5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6" t="4974" r="1632" b="54929"/>
          <a:stretch/>
        </p:blipFill>
        <p:spPr bwMode="auto">
          <a:xfrm>
            <a:off x="0" y="4881966"/>
            <a:ext cx="1053886" cy="1069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6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933" y="201479"/>
            <a:ext cx="8534400" cy="809643"/>
          </a:xfrm>
        </p:spPr>
        <p:txBody>
          <a:bodyPr/>
          <a:lstStyle/>
          <a:p>
            <a:r>
              <a:rPr lang="it-IT" b="1" dirty="0" smtClean="0"/>
              <a:t>1) I BIG Data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36236" y="1553705"/>
            <a:ext cx="4937655" cy="3615267"/>
          </a:xfrm>
        </p:spPr>
        <p:txBody>
          <a:bodyPr>
            <a:no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I dati sono i nuovi beni sui quali si fonda la crescita economica nella </a:t>
            </a:r>
            <a:r>
              <a:rPr lang="it-IT" b="1" i="1" dirty="0" smtClean="0">
                <a:solidFill>
                  <a:schemeClr val="tx1"/>
                </a:solidFill>
              </a:rPr>
              <a:t>data </a:t>
            </a:r>
            <a:r>
              <a:rPr lang="it-IT" b="1" i="1" dirty="0" err="1" smtClean="0">
                <a:solidFill>
                  <a:schemeClr val="tx1"/>
                </a:solidFill>
              </a:rPr>
              <a:t>driven</a:t>
            </a:r>
            <a:r>
              <a:rPr lang="it-IT" b="1" i="1" dirty="0" smtClean="0">
                <a:solidFill>
                  <a:schemeClr val="tx1"/>
                </a:solidFill>
              </a:rPr>
              <a:t> economy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Con il termine Big </a:t>
            </a:r>
            <a:r>
              <a:rPr lang="it-IT" dirty="0">
                <a:solidFill>
                  <a:schemeClr val="tx1"/>
                </a:solidFill>
              </a:rPr>
              <a:t>Data si intende una collezione di dati </a:t>
            </a:r>
            <a:r>
              <a:rPr lang="it-IT" dirty="0" smtClean="0">
                <a:solidFill>
                  <a:schemeClr val="tx1"/>
                </a:solidFill>
              </a:rPr>
              <a:t>acquisita</a:t>
            </a:r>
            <a:r>
              <a:rPr lang="it-IT" dirty="0">
                <a:solidFill>
                  <a:schemeClr val="tx1"/>
                </a:solidFill>
              </a:rPr>
              <a:t>, gestita ed elaborata da strumenti </a:t>
            </a:r>
            <a:r>
              <a:rPr lang="it-IT" dirty="0" smtClean="0">
                <a:solidFill>
                  <a:schemeClr val="tx1"/>
                </a:solidFill>
              </a:rPr>
              <a:t>informatici.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Le caratteristiche ricorrenti sono </a:t>
            </a:r>
            <a:r>
              <a:rPr lang="it-IT" dirty="0">
                <a:solidFill>
                  <a:schemeClr val="tx1"/>
                </a:solidFill>
              </a:rPr>
              <a:t>sintetizzate nelle </a:t>
            </a:r>
            <a:r>
              <a:rPr lang="it-IT" b="1" dirty="0" smtClean="0">
                <a:solidFill>
                  <a:schemeClr val="tx1"/>
                </a:solidFill>
              </a:rPr>
              <a:t>“</a:t>
            </a:r>
            <a:r>
              <a:rPr lang="it-IT" b="1" dirty="0">
                <a:solidFill>
                  <a:schemeClr val="tx1"/>
                </a:solidFill>
              </a:rPr>
              <a:t>V</a:t>
            </a:r>
            <a:r>
              <a:rPr lang="it-IT" b="1" dirty="0" smtClean="0">
                <a:solidFill>
                  <a:schemeClr val="tx1"/>
                </a:solidFill>
              </a:rPr>
              <a:t>”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8</a:t>
            </a:fld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6320518"/>
              </p:ext>
            </p:extLst>
          </p:nvPr>
        </p:nvGraphicFramePr>
        <p:xfrm>
          <a:off x="5842861" y="914400"/>
          <a:ext cx="5656881" cy="411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360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542440" y="340962"/>
            <a:ext cx="11122617" cy="21468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Finalità ultima </a:t>
            </a:r>
            <a:r>
              <a:rPr lang="it-IT" dirty="0" smtClean="0">
                <a:solidFill>
                  <a:schemeClr val="tx1"/>
                </a:solidFill>
              </a:rPr>
              <a:t>dell’utilizzo </a:t>
            </a:r>
            <a:r>
              <a:rPr lang="it-IT" dirty="0">
                <a:solidFill>
                  <a:schemeClr val="tx1"/>
                </a:solidFill>
              </a:rPr>
              <a:t>di Big Data </a:t>
            </a:r>
            <a:r>
              <a:rPr lang="it-IT" dirty="0" smtClean="0">
                <a:solidFill>
                  <a:schemeClr val="tx1"/>
                </a:solidFill>
              </a:rPr>
              <a:t>è quella </a:t>
            </a:r>
            <a:r>
              <a:rPr lang="it-IT" dirty="0">
                <a:solidFill>
                  <a:schemeClr val="tx1"/>
                </a:solidFill>
              </a:rPr>
              <a:t>di </a:t>
            </a:r>
            <a:r>
              <a:rPr lang="it-IT" dirty="0" smtClean="0">
                <a:solidFill>
                  <a:schemeClr val="tx1"/>
                </a:solidFill>
              </a:rPr>
              <a:t>accrescere </a:t>
            </a:r>
            <a:r>
              <a:rPr lang="it-IT" dirty="0">
                <a:solidFill>
                  <a:schemeClr val="tx1"/>
                </a:solidFill>
              </a:rPr>
              <a:t>l’efficienza dei processi </a:t>
            </a:r>
            <a:r>
              <a:rPr lang="it-IT" dirty="0" smtClean="0">
                <a:solidFill>
                  <a:schemeClr val="tx1"/>
                </a:solidFill>
              </a:rPr>
              <a:t>produttivi.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A </a:t>
            </a:r>
            <a:r>
              <a:rPr lang="it-IT" dirty="0">
                <a:solidFill>
                  <a:schemeClr val="tx1"/>
                </a:solidFill>
              </a:rPr>
              <a:t>tal fine è cruciale il processo di “</a:t>
            </a:r>
            <a:r>
              <a:rPr lang="it-IT" b="1" dirty="0">
                <a:solidFill>
                  <a:schemeClr val="tx1"/>
                </a:solidFill>
              </a:rPr>
              <a:t>estrazione di conoscenza</a:t>
            </a:r>
            <a:r>
              <a:rPr lang="it-IT" dirty="0">
                <a:solidFill>
                  <a:schemeClr val="tx1"/>
                </a:solidFill>
              </a:rPr>
              <a:t>” dai Big </a:t>
            </a:r>
            <a:r>
              <a:rPr lang="it-IT" dirty="0" smtClean="0">
                <a:solidFill>
                  <a:schemeClr val="tx1"/>
                </a:solidFill>
              </a:rPr>
              <a:t>Data, che si articola in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0058-1551-40B8-928D-485276848CD6}" type="slidenum">
              <a:rPr lang="it-IT" smtClean="0">
                <a:solidFill>
                  <a:schemeClr val="tx1"/>
                </a:solidFill>
              </a:rPr>
              <a:t>9</a:t>
            </a:fld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2968923022"/>
              </p:ext>
            </p:extLst>
          </p:nvPr>
        </p:nvGraphicFramePr>
        <p:xfrm>
          <a:off x="2603715" y="2231757"/>
          <a:ext cx="6617776" cy="426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4677145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2577</Words>
  <Application>Microsoft Office PowerPoint</Application>
  <PresentationFormat>Personalizzato</PresentationFormat>
  <Paragraphs>226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Sezione</vt:lpstr>
      <vt:lpstr>Big Data e A.I.</vt:lpstr>
      <vt:lpstr>Presentazione standard di PowerPoint</vt:lpstr>
      <vt:lpstr>Indagine conoscitiva congiunta sui Big Data </vt:lpstr>
      <vt:lpstr>L’indagine </vt:lpstr>
      <vt:lpstr>Presentazione standard di PowerPoint</vt:lpstr>
      <vt:lpstr>Presentazione standard di PowerPoint</vt:lpstr>
      <vt:lpstr>I risultati</vt:lpstr>
      <vt:lpstr>1) I BIG Data</vt:lpstr>
      <vt:lpstr>Presentazione standard di PowerPoint</vt:lpstr>
      <vt:lpstr>Presentazione standard di PowerPoint</vt:lpstr>
      <vt:lpstr>2) Principali considerazioni</vt:lpstr>
      <vt:lpstr>3) Considerazioni AGCom</vt:lpstr>
      <vt:lpstr>Presentazione standard di PowerPoint</vt:lpstr>
      <vt:lpstr>4) considerazioni garante protezione dati personali</vt:lpstr>
      <vt:lpstr>Presentazione standard di PowerPoint</vt:lpstr>
      <vt:lpstr>5) Considerazioni Agcm</vt:lpstr>
      <vt:lpstr>Presentazione standard di PowerPoint</vt:lpstr>
      <vt:lpstr>Artificial Intelligence White Paper</vt:lpstr>
      <vt:lpstr>A fair and competitive digital economy</vt:lpstr>
      <vt:lpstr>Presentazione standard di PowerPoint</vt:lpstr>
      <vt:lpstr>Rofi EG 30 Recommendations </vt:lpstr>
      <vt:lpstr>Presentazione standard di PowerPoint</vt:lpstr>
      <vt:lpstr>Presentazione standard di PowerPoint</vt:lpstr>
      <vt:lpstr>Cautele e Alert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obiettivi</vt:lpstr>
      <vt:lpstr>Presentazione standard di PowerPoint</vt:lpstr>
      <vt:lpstr>Grazie per l’attenzione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